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38" r:id="rId2"/>
    <p:sldId id="308" r:id="rId3"/>
    <p:sldId id="309" r:id="rId4"/>
    <p:sldId id="310" r:id="rId5"/>
    <p:sldId id="313" r:id="rId6"/>
    <p:sldId id="312" r:id="rId7"/>
    <p:sldId id="337" r:id="rId8"/>
    <p:sldId id="315" r:id="rId9"/>
    <p:sldId id="316" r:id="rId1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F792F"/>
    <a:srgbClr val="006600"/>
    <a:srgbClr val="227485"/>
    <a:srgbClr val="1C456B"/>
    <a:srgbClr val="716D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58" autoAdjust="0"/>
    <p:restoredTop sz="94660"/>
  </p:normalViewPr>
  <p:slideViewPr>
    <p:cSldViewPr snapToGrid="0" snapToObjects="1">
      <p:cViewPr>
        <p:scale>
          <a:sx n="80" d="100"/>
          <a:sy n="80" d="100"/>
        </p:scale>
        <p:origin x="-870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021A8-83F9-4F21-A2F1-76094C88E807}" type="datetimeFigureOut">
              <a:rPr lang="pt-BR" smtClean="0"/>
              <a:t>27/02/2014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1EEC6-DE9A-49F9-A5CF-CCBF5C6187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6030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FF294C-FF5A-47A9-B1DF-953CEA588081}" type="datetimeFigureOut">
              <a:rPr lang="pt-BR" smtClean="0"/>
              <a:t>27/02/2014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E46F6-1EDC-4AED-B62F-D41958A657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1869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-2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859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-2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0111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-2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4862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PT-01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1477030" y="422167"/>
            <a:ext cx="6536085" cy="566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pt-BR" sz="3000" b="1" dirty="0" smtClean="0">
              <a:solidFill>
                <a:srgbClr val="1C456B"/>
              </a:solidFill>
            </a:endParaRPr>
          </a:p>
          <a:p>
            <a:pPr algn="ctr" eaLnBrk="1" hangingPunct="1"/>
            <a:r>
              <a:rPr lang="pt-BR" sz="3000" b="1" dirty="0" smtClean="0">
                <a:solidFill>
                  <a:srgbClr val="1C456B"/>
                </a:solidFill>
              </a:rPr>
              <a:t>Novo Modelo de Pós-graduação Estácio</a:t>
            </a:r>
          </a:p>
          <a:p>
            <a:pPr algn="ctr" eaLnBrk="1" hangingPunct="1"/>
            <a:endParaRPr lang="pt-BR" sz="3000" b="1" i="1" dirty="0">
              <a:solidFill>
                <a:srgbClr val="1C456B"/>
              </a:solidFill>
            </a:endParaRPr>
          </a:p>
          <a:p>
            <a:pPr algn="ctr" eaLnBrk="1" hangingPunct="1"/>
            <a:endParaRPr lang="pt-BR" sz="3000" b="1" i="1" dirty="0" smtClean="0">
              <a:solidFill>
                <a:srgbClr val="1C456B"/>
              </a:solidFill>
            </a:endParaRPr>
          </a:p>
          <a:p>
            <a:pPr algn="ctr" eaLnBrk="1" hangingPunct="1"/>
            <a:endParaRPr lang="pt-BR" sz="3200" dirty="0"/>
          </a:p>
          <a:p>
            <a:pPr algn="ctr" eaLnBrk="1" hangingPunct="1"/>
            <a:endParaRPr lang="pt-BR" sz="3000" b="1" i="1" dirty="0">
              <a:solidFill>
                <a:srgbClr val="1C456B"/>
              </a:solidFill>
            </a:endParaRPr>
          </a:p>
          <a:p>
            <a:pPr algn="ctr" eaLnBrk="1" hangingPunct="1"/>
            <a:endParaRPr lang="pt-BR" sz="3000" b="1" i="1" dirty="0" smtClean="0">
              <a:solidFill>
                <a:srgbClr val="1C456B"/>
              </a:solidFill>
            </a:endParaRPr>
          </a:p>
          <a:p>
            <a:pPr algn="ctr" eaLnBrk="1" hangingPunct="1"/>
            <a:endParaRPr lang="pt-BR" sz="3000" b="1" i="1" dirty="0">
              <a:solidFill>
                <a:srgbClr val="1C456B"/>
              </a:solidFill>
            </a:endParaRPr>
          </a:p>
          <a:p>
            <a:pPr algn="ctr" eaLnBrk="1" hangingPunct="1"/>
            <a:endParaRPr lang="pt-BR" sz="3000" b="1" i="1" dirty="0" smtClean="0">
              <a:solidFill>
                <a:srgbClr val="1C456B"/>
              </a:solidFill>
            </a:endParaRPr>
          </a:p>
          <a:p>
            <a:pPr algn="ctr" eaLnBrk="1" hangingPunct="1"/>
            <a:endParaRPr lang="pt-BR" sz="3000" b="1" i="1" dirty="0">
              <a:solidFill>
                <a:srgbClr val="1C456B"/>
              </a:solidFill>
            </a:endParaRPr>
          </a:p>
          <a:p>
            <a:pPr algn="ctr" eaLnBrk="1" hangingPunct="1"/>
            <a:r>
              <a:rPr lang="pt-BR" sz="1600" b="1" dirty="0" smtClean="0">
                <a:solidFill>
                  <a:srgbClr val="227485"/>
                </a:solidFill>
              </a:rPr>
              <a:t>PARTE 01</a:t>
            </a:r>
            <a:endParaRPr lang="pt-BR" sz="1600" b="1" dirty="0">
              <a:solidFill>
                <a:srgbClr val="227485"/>
              </a:solidFill>
            </a:endParaRPr>
          </a:p>
          <a:p>
            <a:pPr algn="ctr" eaLnBrk="1" hangingPunct="1"/>
            <a:endParaRPr lang="pt-BR" sz="1600" b="1" dirty="0">
              <a:solidFill>
                <a:srgbClr val="716D65"/>
              </a:solidFill>
            </a:endParaRPr>
          </a:p>
          <a:p>
            <a:pPr eaLnBrk="1" hangingPunct="1"/>
            <a:endParaRPr lang="en-US" sz="3000" dirty="0">
              <a:solidFill>
                <a:srgbClr val="1C456B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307" y="1819765"/>
            <a:ext cx="4887533" cy="286789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38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76238" y="764428"/>
            <a:ext cx="8280400" cy="44640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buNone/>
              <a:defRPr/>
            </a:pPr>
            <a:r>
              <a:rPr lang="pt-BR" sz="1400" b="1" dirty="0">
                <a:solidFill>
                  <a:srgbClr val="227485"/>
                </a:solidFill>
                <a:latin typeface="Calibri" pitchFamily="34" charset="0"/>
                <a:cs typeface="+mn-cs"/>
              </a:rPr>
              <a:t>Prezado Professor, como vai?</a:t>
            </a:r>
          </a:p>
          <a:p>
            <a:pPr marL="0" indent="0" algn="just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0" indent="0" algn="just" eaLnBrk="1" hangingPunct="1">
              <a:buNone/>
              <a:defRPr/>
            </a:pPr>
            <a:r>
              <a:rPr lang="pt-BR" sz="1400" b="1" dirty="0">
                <a:solidFill>
                  <a:srgbClr val="227485"/>
                </a:solidFill>
                <a:latin typeface="Calibri" pitchFamily="34" charset="0"/>
                <a:cs typeface="+mn-cs"/>
              </a:rPr>
              <a:t>É com grande prazer que damos boas-vindas ao PIQ Novo Modelo de Pós-graduação Estácio, elaborado para levar aos docentes e coordenadores todas as informações relevantes ao melhor desempenho acadêmico e operacional em nossos cursos. </a:t>
            </a:r>
          </a:p>
          <a:p>
            <a:pPr marL="0" indent="0" algn="just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0" indent="0" algn="just" eaLnBrk="1" hangingPunct="1">
              <a:buNone/>
              <a:defRPr/>
            </a:pPr>
            <a:r>
              <a:rPr lang="pt-BR" sz="1400" b="1" dirty="0">
                <a:solidFill>
                  <a:srgbClr val="227485"/>
                </a:solidFill>
                <a:latin typeface="Calibri" pitchFamily="34" charset="0"/>
                <a:cs typeface="+mn-cs"/>
              </a:rPr>
              <a:t>O objetivo deste curso é promover a ambientação na nova metodologia de estudo de caso, indicar os aportes disponível para utilização docente e discente, e apresentar a estrutura organizacional voltada para o desenvolvimento e expansão da área de pós-graduação e educação continuada na Estácio. </a:t>
            </a:r>
          </a:p>
          <a:p>
            <a:pPr marL="0" indent="0" algn="just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0" indent="0" algn="just" eaLnBrk="1" hangingPunct="1">
              <a:buNone/>
              <a:defRPr/>
            </a:pPr>
            <a:r>
              <a:rPr lang="pt-BR" sz="1400" b="1" dirty="0">
                <a:solidFill>
                  <a:srgbClr val="227485"/>
                </a:solidFill>
                <a:latin typeface="Calibri" pitchFamily="34" charset="0"/>
                <a:cs typeface="+mn-cs"/>
              </a:rPr>
              <a:t>Assim, trabalharemos em 2 etapas:</a:t>
            </a:r>
          </a:p>
          <a:p>
            <a:pPr marL="0" indent="0" algn="just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0" indent="0" algn="just" eaLnBrk="1" hangingPunct="1">
              <a:buNone/>
              <a:defRPr/>
            </a:pPr>
            <a:r>
              <a:rPr lang="pt-BR" sz="1400" b="1" dirty="0" smtClean="0">
                <a:solidFill>
                  <a:srgbClr val="227485"/>
                </a:solidFill>
                <a:latin typeface="Calibri" pitchFamily="34" charset="0"/>
                <a:cs typeface="+mn-cs"/>
              </a:rPr>
              <a:t>1º </a:t>
            </a:r>
            <a:r>
              <a:rPr lang="pt-BR" sz="1400" b="1" dirty="0">
                <a:solidFill>
                  <a:srgbClr val="227485"/>
                </a:solidFill>
                <a:latin typeface="Calibri" pitchFamily="34" charset="0"/>
                <a:cs typeface="+mn-cs"/>
              </a:rPr>
              <a:t>Apresentação do Novo Modelo de Pós-graduação</a:t>
            </a:r>
          </a:p>
          <a:p>
            <a:pPr marL="0" indent="0" algn="just" eaLnBrk="1" hangingPunct="1">
              <a:buNone/>
              <a:defRPr/>
            </a:pPr>
            <a:r>
              <a:rPr lang="pt-BR" sz="1400" b="1" dirty="0">
                <a:solidFill>
                  <a:srgbClr val="227485"/>
                </a:solidFill>
                <a:latin typeface="Calibri" pitchFamily="34" charset="0"/>
                <a:cs typeface="+mn-cs"/>
              </a:rPr>
              <a:t>	Vamos conhecer a Diretoria de Educação Continuada - onde está inserida a Diretoria 	Nacional de Pós-graduação - e as bases que sustentaram todo o nosso trabalho de 	reformulação acadêmica e metodológica dos nossos cursos, bem como a estrutura de funcionamento do novo modelo e as parcerias nacionais e internacionais. </a:t>
            </a:r>
          </a:p>
          <a:p>
            <a:pPr marL="0" indent="0" algn="just" eaLnBrk="1" hangingPunct="1">
              <a:buNone/>
              <a:defRPr/>
            </a:pPr>
            <a:endParaRPr lang="pt-BR" sz="1400" dirty="0">
              <a:solidFill>
                <a:srgbClr val="716D65"/>
              </a:solidFill>
              <a:cs typeface="+mn-cs"/>
            </a:endParaRPr>
          </a:p>
        </p:txBody>
      </p:sp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376238" y="210430"/>
            <a:ext cx="37215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pt-BR" sz="3000" b="1" dirty="0" smtClean="0">
                <a:solidFill>
                  <a:srgbClr val="1C456B"/>
                </a:solidFill>
              </a:rPr>
              <a:t>Pós-graduação Estácio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308" y="4854991"/>
            <a:ext cx="2180260" cy="11356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374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76238" y="764428"/>
            <a:ext cx="8280400" cy="44640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buNone/>
              <a:defRPr/>
            </a:pPr>
            <a:r>
              <a:rPr lang="pt-BR" sz="1400" b="1" dirty="0">
                <a:solidFill>
                  <a:srgbClr val="227485"/>
                </a:solidFill>
                <a:latin typeface="Calibri" pitchFamily="34" charset="0"/>
                <a:cs typeface="+mn-cs"/>
              </a:rPr>
              <a:t>2º Metodologia de Estudo de Caso</a:t>
            </a:r>
          </a:p>
          <a:p>
            <a:pPr marL="0" indent="0" algn="just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0" indent="0" algn="just" eaLnBrk="1" hangingPunct="1">
              <a:buNone/>
              <a:defRPr/>
            </a:pPr>
            <a:r>
              <a:rPr lang="pt-BR" sz="1400" b="1" dirty="0">
                <a:solidFill>
                  <a:srgbClr val="227485"/>
                </a:solidFill>
                <a:latin typeface="Calibri" pitchFamily="34" charset="0"/>
                <a:cs typeface="+mn-cs"/>
              </a:rPr>
              <a:t>	Para o melhor desempenho na aprendizagem discente, é fundamental que o professor esteja familiarizado com as diversas possibilidades que a inserção do estudo de caso em sala de aula nos abre. Assim, veremos nesta etapa o que é um caso, como utilizá-lo nas modalidades EAD e presencial e, por fim, como estimular e avaliar a participação dos alunos para a construção compartilhada do conhecimento. </a:t>
            </a:r>
          </a:p>
          <a:p>
            <a:pPr marL="0" indent="0" algn="just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0" indent="0" algn="just" eaLnBrk="1" hangingPunct="1">
              <a:buNone/>
              <a:defRPr/>
            </a:pPr>
            <a:r>
              <a:rPr lang="pt-BR" sz="1400" b="1" dirty="0">
                <a:solidFill>
                  <a:srgbClr val="227485"/>
                </a:solidFill>
                <a:latin typeface="Calibri" pitchFamily="34" charset="0"/>
                <a:cs typeface="+mn-cs"/>
              </a:rPr>
              <a:t>Embora tenhamos como foco docentes e coordenadores, este programa também se destina a todos aqueles responsáveis pelo segmento pós-graduação Estácio, e que percebam a importância em conhecer as características e princípios da sua área de atuação profissional. </a:t>
            </a:r>
          </a:p>
          <a:p>
            <a:pPr marL="0" indent="0" algn="just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0" indent="0" algn="just" eaLnBrk="1" hangingPunct="1">
              <a:buNone/>
              <a:defRPr/>
            </a:pPr>
            <a:r>
              <a:rPr lang="pt-BR" sz="1400" b="1" dirty="0">
                <a:solidFill>
                  <a:srgbClr val="227485"/>
                </a:solidFill>
                <a:latin typeface="Calibri" pitchFamily="34" charset="0"/>
                <a:cs typeface="+mn-cs"/>
              </a:rPr>
              <a:t>Agradecemos imensamente o apoio e contribuições da Professora Tereza Moura, que com sua larga experiência soube orientar muitos passos para termos mais este PIQ no portfólio da educação corporativa em nossa instituição.</a:t>
            </a:r>
          </a:p>
          <a:p>
            <a:pPr marL="0" indent="0" algn="r" eaLnBrk="1" hangingPunct="1">
              <a:buNone/>
              <a:defRPr/>
            </a:pPr>
            <a:r>
              <a:rPr lang="pt-BR" sz="1400" b="1" dirty="0">
                <a:solidFill>
                  <a:srgbClr val="227485"/>
                </a:solidFill>
                <a:latin typeface="Calibri" pitchFamily="34" charset="0"/>
                <a:cs typeface="+mn-cs"/>
              </a:rPr>
              <a:t>														Boas aulas.</a:t>
            </a:r>
          </a:p>
          <a:p>
            <a:pPr marL="0" indent="0" algn="r" eaLnBrk="1" hangingPunct="1">
              <a:buNone/>
              <a:defRPr/>
            </a:pPr>
            <a:r>
              <a:rPr lang="pt-BR" sz="1400" b="1" dirty="0">
                <a:solidFill>
                  <a:srgbClr val="227485"/>
                </a:solidFill>
                <a:latin typeface="Calibri" pitchFamily="34" charset="0"/>
                <a:cs typeface="+mn-cs"/>
              </a:rPr>
              <a:t>Diretoria Nacional de Pós-graduação. </a:t>
            </a:r>
          </a:p>
          <a:p>
            <a:pPr marL="0" indent="0" algn="r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376238" y="227677"/>
            <a:ext cx="37215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sz="3000" b="1" dirty="0" smtClean="0">
                <a:solidFill>
                  <a:srgbClr val="1C456B"/>
                </a:solidFill>
              </a:rPr>
              <a:t>Pós-graduação Estácio</a:t>
            </a:r>
          </a:p>
        </p:txBody>
      </p:sp>
    </p:spTree>
    <p:extLst>
      <p:ext uri="{BB962C8B-B14F-4D97-AF65-F5344CB8AC3E}">
        <p14:creationId xmlns:p14="http://schemas.microsoft.com/office/powerpoint/2010/main" val="3903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76238" y="764428"/>
            <a:ext cx="8280400" cy="44640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buNone/>
              <a:defRPr/>
            </a:pPr>
            <a:r>
              <a:rPr lang="pt-BR" sz="1400" b="1" dirty="0" smtClean="0">
                <a:solidFill>
                  <a:srgbClr val="227485"/>
                </a:solidFill>
                <a:latin typeface="Calibri" pitchFamily="34" charset="0"/>
                <a:cs typeface="+mn-cs"/>
              </a:rPr>
              <a:t>Estrutura das aulas</a:t>
            </a:r>
          </a:p>
          <a:p>
            <a:pPr marL="0" indent="0" algn="just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algn="just" eaLnBrk="1" hangingPunct="1">
              <a:buFont typeface="+mj-lt"/>
              <a:buAutoNum type="arabicPeriod"/>
              <a:defRPr/>
            </a:pPr>
            <a:r>
              <a:rPr lang="pt-BR" sz="1400" b="1" dirty="0" smtClean="0">
                <a:solidFill>
                  <a:srgbClr val="227485"/>
                </a:solidFill>
                <a:latin typeface="Calibri" pitchFamily="34" charset="0"/>
                <a:cs typeface="+mn-cs"/>
              </a:rPr>
              <a:t>Novo modelo de pós-graduação</a:t>
            </a:r>
          </a:p>
          <a:p>
            <a:pPr marL="457200" lvl="1" indent="0" algn="just" eaLnBrk="1" hangingPunct="1">
              <a:buNone/>
              <a:defRPr/>
            </a:pPr>
            <a:r>
              <a:rPr lang="pt-BR" sz="1200" b="1" dirty="0" smtClean="0">
                <a:solidFill>
                  <a:srgbClr val="227485"/>
                </a:solidFill>
                <a:latin typeface="Calibri" pitchFamily="34" charset="0"/>
              </a:rPr>
              <a:t>1.1   Apresentação  da Diretoria Executiva de Educação Continuada e Diretoria Nacional de Pós-graduação</a:t>
            </a:r>
          </a:p>
          <a:p>
            <a:pPr marL="457200" lvl="1" indent="0" algn="just" eaLnBrk="1" hangingPunct="1">
              <a:buNone/>
              <a:defRPr/>
            </a:pPr>
            <a:r>
              <a:rPr lang="pt-BR" sz="1200" b="1" dirty="0" smtClean="0">
                <a:solidFill>
                  <a:srgbClr val="227485"/>
                </a:solidFill>
                <a:latin typeface="Calibri" pitchFamily="34" charset="0"/>
              </a:rPr>
              <a:t>1.2   Breve apresentação das pesquisas que sustentaram a reformulação dos cursos de pós-graduação</a:t>
            </a:r>
          </a:p>
          <a:p>
            <a:pPr marL="457200" lvl="1" indent="0" algn="just" eaLnBrk="1" hangingPunct="1">
              <a:buNone/>
              <a:defRPr/>
            </a:pPr>
            <a:r>
              <a:rPr lang="pt-BR" sz="1200" b="1" dirty="0" smtClean="0">
                <a:solidFill>
                  <a:srgbClr val="227485"/>
                </a:solidFill>
                <a:latin typeface="Calibri" pitchFamily="34" charset="0"/>
              </a:rPr>
              <a:t>1.3   Parcerias com a Harvard Business </a:t>
            </a:r>
            <a:r>
              <a:rPr lang="pt-BR" sz="1200" b="1" dirty="0" err="1" smtClean="0">
                <a:solidFill>
                  <a:srgbClr val="227485"/>
                </a:solidFill>
                <a:latin typeface="Calibri" pitchFamily="34" charset="0"/>
              </a:rPr>
              <a:t>Publishing</a:t>
            </a:r>
            <a:r>
              <a:rPr lang="pt-BR" sz="1200" b="1" dirty="0" smtClean="0">
                <a:solidFill>
                  <a:srgbClr val="227485"/>
                </a:solidFill>
                <a:latin typeface="Calibri" pitchFamily="34" charset="0"/>
              </a:rPr>
              <a:t>, VEJA e Coaching</a:t>
            </a:r>
          </a:p>
          <a:p>
            <a:pPr marL="457200" lvl="1" indent="0" algn="just" eaLnBrk="1" hangingPunct="1">
              <a:buNone/>
              <a:defRPr/>
            </a:pPr>
            <a:r>
              <a:rPr lang="pt-BR" sz="1200" b="1" dirty="0" smtClean="0">
                <a:solidFill>
                  <a:srgbClr val="227485"/>
                </a:solidFill>
                <a:latin typeface="Calibri" pitchFamily="34" charset="0"/>
              </a:rPr>
              <a:t>1.4   Estrutura de cursos de pós-graduação nova geração</a:t>
            </a:r>
          </a:p>
          <a:p>
            <a:pPr lvl="2" algn="just" eaLnBrk="1" hangingPunct="1">
              <a:buAutoNum type="alphaLcParenR"/>
              <a:defRPr/>
            </a:pPr>
            <a:r>
              <a:rPr lang="pt-BR" sz="1200" b="1" dirty="0" smtClean="0">
                <a:solidFill>
                  <a:srgbClr val="227485"/>
                </a:solidFill>
                <a:latin typeface="Calibri" pitchFamily="34" charset="0"/>
              </a:rPr>
              <a:t>Carga horária e distribuição das aulas</a:t>
            </a:r>
          </a:p>
          <a:p>
            <a:pPr lvl="2" algn="just" eaLnBrk="1" hangingPunct="1">
              <a:buAutoNum type="alphaLcParenR"/>
              <a:defRPr/>
            </a:pPr>
            <a:r>
              <a:rPr lang="pt-BR" sz="1200" b="1" dirty="0" smtClean="0">
                <a:solidFill>
                  <a:srgbClr val="227485"/>
                </a:solidFill>
                <a:latin typeface="Calibri" pitchFamily="34" charset="0"/>
              </a:rPr>
              <a:t>Espaços virtuais</a:t>
            </a:r>
          </a:p>
          <a:p>
            <a:pPr lvl="2" algn="just" eaLnBrk="1" hangingPunct="1">
              <a:buAutoNum type="alphaLcParenR"/>
              <a:defRPr/>
            </a:pPr>
            <a:r>
              <a:rPr lang="pt-BR" sz="1200" b="1" dirty="0" smtClean="0">
                <a:solidFill>
                  <a:srgbClr val="227485"/>
                </a:solidFill>
                <a:latin typeface="Calibri" pitchFamily="34" charset="0"/>
              </a:rPr>
              <a:t>Acesso docente e discente</a:t>
            </a:r>
          </a:p>
          <a:p>
            <a:pPr lvl="2" algn="just" eaLnBrk="1" hangingPunct="1">
              <a:buAutoNum type="alphaLcParenR"/>
              <a:defRPr/>
            </a:pPr>
            <a:r>
              <a:rPr lang="pt-BR" sz="1200" b="1" dirty="0" smtClean="0">
                <a:solidFill>
                  <a:srgbClr val="227485"/>
                </a:solidFill>
                <a:latin typeface="Calibri" pitchFamily="34" charset="0"/>
              </a:rPr>
              <a:t>Processos de avaliação e composição de notas</a:t>
            </a:r>
          </a:p>
          <a:p>
            <a:pPr marL="914400" lvl="2" indent="0" algn="just" eaLnBrk="1" hangingPunct="1">
              <a:buNone/>
              <a:defRPr/>
            </a:pPr>
            <a:endParaRPr lang="pt-BR" sz="1200" b="1" dirty="0" smtClean="0">
              <a:solidFill>
                <a:srgbClr val="227485"/>
              </a:solidFill>
              <a:latin typeface="Calibri" pitchFamily="34" charset="0"/>
            </a:endParaRPr>
          </a:p>
          <a:p>
            <a:pPr algn="just" eaLnBrk="1" hangingPunct="1">
              <a:buAutoNum type="arabicPeriod"/>
              <a:defRPr/>
            </a:pPr>
            <a:r>
              <a:rPr lang="pt-BR" sz="1400" b="1" dirty="0" smtClean="0">
                <a:solidFill>
                  <a:srgbClr val="227485"/>
                </a:solidFill>
                <a:latin typeface="Calibri" pitchFamily="34" charset="0"/>
              </a:rPr>
              <a:t>Metodologia de Estudo de Caso</a:t>
            </a:r>
            <a:endParaRPr lang="pt-BR" sz="1000" b="1" dirty="0" smtClean="0">
              <a:solidFill>
                <a:srgbClr val="227485"/>
              </a:solidFill>
              <a:latin typeface="Calibri" pitchFamily="34" charset="0"/>
            </a:endParaRPr>
          </a:p>
          <a:p>
            <a:pPr marL="457200" lvl="1" indent="0" algn="just" eaLnBrk="1" hangingPunct="1">
              <a:buNone/>
              <a:defRPr/>
            </a:pPr>
            <a:r>
              <a:rPr lang="pt-BR" sz="1200" b="1" dirty="0">
                <a:solidFill>
                  <a:srgbClr val="227485"/>
                </a:solidFill>
                <a:latin typeface="Calibri" pitchFamily="34" charset="0"/>
              </a:rPr>
              <a:t>1.1   </a:t>
            </a:r>
            <a:r>
              <a:rPr lang="pt-BR" sz="1200" b="1" dirty="0" smtClean="0">
                <a:solidFill>
                  <a:srgbClr val="227485"/>
                </a:solidFill>
                <a:latin typeface="Calibri" pitchFamily="34" charset="0"/>
              </a:rPr>
              <a:t>O que é um caso?</a:t>
            </a:r>
            <a:endParaRPr lang="pt-BR" sz="1200" b="1" dirty="0">
              <a:solidFill>
                <a:srgbClr val="227485"/>
              </a:solidFill>
              <a:latin typeface="Calibri" pitchFamily="34" charset="0"/>
            </a:endParaRPr>
          </a:p>
          <a:p>
            <a:pPr marL="457200" lvl="1" indent="0" algn="just" eaLnBrk="1" hangingPunct="1">
              <a:buNone/>
              <a:defRPr/>
            </a:pPr>
            <a:r>
              <a:rPr lang="pt-BR" sz="1200" b="1" dirty="0">
                <a:solidFill>
                  <a:srgbClr val="227485"/>
                </a:solidFill>
                <a:latin typeface="Calibri" pitchFamily="34" charset="0"/>
              </a:rPr>
              <a:t>1.2   </a:t>
            </a:r>
            <a:r>
              <a:rPr lang="pt-BR" sz="1200" b="1" dirty="0" smtClean="0">
                <a:solidFill>
                  <a:srgbClr val="227485"/>
                </a:solidFill>
                <a:latin typeface="Calibri" pitchFamily="34" charset="0"/>
              </a:rPr>
              <a:t>Como ensinar com estudo de caso?</a:t>
            </a:r>
            <a:endParaRPr lang="pt-BR" sz="1200" b="1" dirty="0">
              <a:solidFill>
                <a:srgbClr val="227485"/>
              </a:solidFill>
              <a:latin typeface="Calibri" pitchFamily="34" charset="0"/>
            </a:endParaRPr>
          </a:p>
          <a:p>
            <a:pPr marL="457200" lvl="1" indent="0" algn="just" eaLnBrk="1" hangingPunct="1">
              <a:buNone/>
              <a:defRPr/>
            </a:pPr>
            <a:r>
              <a:rPr lang="pt-BR" sz="1200" b="1" dirty="0">
                <a:solidFill>
                  <a:srgbClr val="227485"/>
                </a:solidFill>
                <a:latin typeface="Calibri" pitchFamily="34" charset="0"/>
              </a:rPr>
              <a:t>1.3   </a:t>
            </a:r>
            <a:r>
              <a:rPr lang="pt-BR" sz="1200" b="1" dirty="0" smtClean="0">
                <a:solidFill>
                  <a:srgbClr val="227485"/>
                </a:solidFill>
                <a:latin typeface="Calibri" pitchFamily="34" charset="0"/>
              </a:rPr>
              <a:t>Processos de avaliação na condução de estudo de caso em sala de aula</a:t>
            </a:r>
            <a:endParaRPr lang="pt-BR" sz="1200" b="1" dirty="0">
              <a:solidFill>
                <a:srgbClr val="227485"/>
              </a:solidFill>
              <a:latin typeface="Calibri" pitchFamily="34" charset="0"/>
            </a:endParaRPr>
          </a:p>
          <a:p>
            <a:pPr marL="457200" lvl="1" indent="0" algn="just" eaLnBrk="1" hangingPunct="1">
              <a:buNone/>
              <a:defRPr/>
            </a:pPr>
            <a:r>
              <a:rPr lang="pt-BR" sz="1200" b="1" dirty="0">
                <a:solidFill>
                  <a:srgbClr val="227485"/>
                </a:solidFill>
                <a:latin typeface="Calibri" pitchFamily="34" charset="0"/>
              </a:rPr>
              <a:t>1.4   </a:t>
            </a:r>
            <a:r>
              <a:rPr lang="pt-BR" sz="1200" b="1" dirty="0" smtClean="0">
                <a:solidFill>
                  <a:srgbClr val="227485"/>
                </a:solidFill>
                <a:latin typeface="Calibri" pitchFamily="34" charset="0"/>
              </a:rPr>
              <a:t>Procedimentos operacionais para estudo de caso em sala de aula</a:t>
            </a:r>
            <a:endParaRPr lang="pt-BR" sz="1200" b="1" dirty="0">
              <a:solidFill>
                <a:srgbClr val="227485"/>
              </a:solidFill>
              <a:latin typeface="Calibri" pitchFamily="34" charset="0"/>
            </a:endParaRPr>
          </a:p>
          <a:p>
            <a:pPr lvl="2" algn="just" eaLnBrk="1" hangingPunct="1">
              <a:buAutoNum type="alphaLcParenR"/>
              <a:defRPr/>
            </a:pPr>
            <a:r>
              <a:rPr lang="pt-BR" sz="1200" b="1" dirty="0" smtClean="0">
                <a:solidFill>
                  <a:srgbClr val="227485"/>
                </a:solidFill>
                <a:latin typeface="Calibri" pitchFamily="34" charset="0"/>
              </a:rPr>
              <a:t>Formação de grupos</a:t>
            </a:r>
          </a:p>
          <a:p>
            <a:pPr lvl="2" algn="just" eaLnBrk="1" hangingPunct="1">
              <a:buAutoNum type="alphaLcParenR"/>
              <a:defRPr/>
            </a:pPr>
            <a:r>
              <a:rPr lang="pt-BR" sz="1200" b="1" dirty="0" smtClean="0">
                <a:solidFill>
                  <a:srgbClr val="227485"/>
                </a:solidFill>
                <a:latin typeface="Calibri" pitchFamily="34" charset="0"/>
              </a:rPr>
              <a:t>Identificação dos alunos</a:t>
            </a:r>
          </a:p>
          <a:p>
            <a:pPr lvl="2" algn="just" eaLnBrk="1" hangingPunct="1">
              <a:buAutoNum type="alphaLcParenR"/>
              <a:defRPr/>
            </a:pPr>
            <a:r>
              <a:rPr lang="pt-BR" sz="1200" b="1" dirty="0" smtClean="0">
                <a:solidFill>
                  <a:srgbClr val="227485"/>
                </a:solidFill>
                <a:latin typeface="Calibri" pitchFamily="34" charset="0"/>
              </a:rPr>
              <a:t>Movimentação docente, orientação dos grupos e fomento ao debate</a:t>
            </a:r>
            <a:endParaRPr lang="pt-BR" sz="600" b="1" dirty="0" smtClean="0">
              <a:solidFill>
                <a:srgbClr val="227485"/>
              </a:solidFill>
              <a:latin typeface="Calibri" pitchFamily="34" charset="0"/>
            </a:endParaRPr>
          </a:p>
          <a:p>
            <a:pPr algn="just" eaLnBrk="1" hangingPunct="1">
              <a:buFont typeface="+mj-lt"/>
              <a:buAutoNum type="arabicPeriod"/>
              <a:defRPr/>
            </a:pPr>
            <a:endParaRPr lang="pt-BR" sz="1400" b="1" dirty="0" smtClean="0">
              <a:solidFill>
                <a:srgbClr val="227485"/>
              </a:solidFill>
              <a:latin typeface="Calibri" pitchFamily="34" charset="0"/>
            </a:endParaRPr>
          </a:p>
          <a:p>
            <a:pPr lvl="1" algn="just" eaLnBrk="1" hangingPunct="1">
              <a:buFont typeface="+mj-lt"/>
              <a:buAutoNum type="arabicPeriod"/>
              <a:defRPr/>
            </a:pPr>
            <a:endParaRPr lang="pt-BR" sz="10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0" indent="0" algn="r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376238" y="210430"/>
            <a:ext cx="37215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sz="3000" b="1" dirty="0" smtClean="0">
                <a:solidFill>
                  <a:srgbClr val="1C456B"/>
                </a:solidFill>
              </a:rPr>
              <a:t>Pós-graduação Estácio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640" y="2424322"/>
            <a:ext cx="2074997" cy="182620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601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76238" y="642318"/>
            <a:ext cx="8280400" cy="44640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0" indent="0" algn="just" eaLnBrk="1" hangingPunct="1">
              <a:buNone/>
              <a:defRPr/>
            </a:pPr>
            <a:r>
              <a:rPr lang="pt-BR" sz="1400" b="1" dirty="0" smtClean="0">
                <a:solidFill>
                  <a:srgbClr val="227485"/>
                </a:solidFill>
                <a:latin typeface="Calibri" pitchFamily="34" charset="0"/>
                <a:cs typeface="+mn-cs"/>
              </a:rPr>
              <a:t>Diretoria Executiva de Educação Continuada </a:t>
            </a:r>
          </a:p>
          <a:p>
            <a:pPr marL="0" indent="0" algn="just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457200" lvl="1" indent="0" algn="just" eaLnBrk="1" hangingPunct="1">
              <a:buNone/>
              <a:defRPr/>
            </a:pPr>
            <a:r>
              <a:rPr lang="pt-BR" sz="1400" b="1" dirty="0" smtClean="0">
                <a:solidFill>
                  <a:srgbClr val="227485"/>
                </a:solidFill>
                <a:latin typeface="Calibri" pitchFamily="34" charset="0"/>
              </a:rPr>
              <a:t>Criada em novembro de 2012 e liderada pelo </a:t>
            </a:r>
            <a:r>
              <a:rPr lang="pt-BR" sz="1400" b="1" dirty="0" err="1" smtClean="0">
                <a:solidFill>
                  <a:srgbClr val="227485"/>
                </a:solidFill>
                <a:latin typeface="Calibri" pitchFamily="34" charset="0"/>
              </a:rPr>
              <a:t>direx</a:t>
            </a:r>
            <a:r>
              <a:rPr lang="pt-BR" sz="1400" b="1" dirty="0" smtClean="0">
                <a:solidFill>
                  <a:srgbClr val="227485"/>
                </a:solidFill>
                <a:latin typeface="Calibri" pitchFamily="34" charset="0"/>
              </a:rPr>
              <a:t> Marcos Noll, a Diretoria de Educação Continuada tem por objetivo desenvolver a área de educação para adultos, por essa razão reúne as seguintes diretorias de negócios:</a:t>
            </a:r>
          </a:p>
          <a:p>
            <a:pPr lvl="1" algn="just" eaLnBrk="1" hangingPunct="1">
              <a:defRPr/>
            </a:pPr>
            <a:r>
              <a:rPr lang="pt-BR" sz="1400" b="1" dirty="0" smtClean="0">
                <a:solidFill>
                  <a:srgbClr val="227485"/>
                </a:solidFill>
                <a:latin typeface="Calibri" pitchFamily="34" charset="0"/>
              </a:rPr>
              <a:t>Pós-graduação</a:t>
            </a:r>
          </a:p>
          <a:p>
            <a:pPr lvl="1" algn="just" eaLnBrk="1" hangingPunct="1">
              <a:defRPr/>
            </a:pPr>
            <a:r>
              <a:rPr lang="pt-BR" sz="1400" b="1" dirty="0" smtClean="0">
                <a:solidFill>
                  <a:srgbClr val="227485"/>
                </a:solidFill>
                <a:latin typeface="Calibri" pitchFamily="34" charset="0"/>
                <a:cs typeface="+mn-cs"/>
              </a:rPr>
              <a:t>Cursos Livres</a:t>
            </a:r>
          </a:p>
          <a:p>
            <a:pPr lvl="1" algn="just" eaLnBrk="1" hangingPunct="1">
              <a:defRPr/>
            </a:pPr>
            <a:r>
              <a:rPr lang="pt-BR" sz="1400" b="1" dirty="0" smtClean="0">
                <a:solidFill>
                  <a:srgbClr val="227485"/>
                </a:solidFill>
                <a:latin typeface="Calibri" pitchFamily="34" charset="0"/>
              </a:rPr>
              <a:t>Soluções Corporativas</a:t>
            </a:r>
          </a:p>
          <a:p>
            <a:pPr lvl="1" algn="just" eaLnBrk="1" hangingPunct="1">
              <a:defRPr/>
            </a:pPr>
            <a:r>
              <a:rPr lang="pt-BR" sz="1400" b="1" dirty="0" smtClean="0">
                <a:solidFill>
                  <a:srgbClr val="227485"/>
                </a:solidFill>
                <a:latin typeface="Calibri" pitchFamily="34" charset="0"/>
                <a:cs typeface="+mn-cs"/>
              </a:rPr>
              <a:t>Academia do Concurso </a:t>
            </a:r>
          </a:p>
          <a:p>
            <a:pPr lvl="1" algn="just" eaLnBrk="1" hangingPunct="1">
              <a:defRPr/>
            </a:pPr>
            <a:r>
              <a:rPr lang="pt-BR" sz="1400" b="1" dirty="0" smtClean="0">
                <a:solidFill>
                  <a:srgbClr val="227485"/>
                </a:solidFill>
                <a:latin typeface="Calibri" pitchFamily="34" charset="0"/>
              </a:rPr>
              <a:t>Cursos Técnicos  PRONATEC </a:t>
            </a:r>
            <a:endParaRPr lang="pt-BR" sz="1400" b="1" dirty="0" smtClean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lvl="1" algn="just" eaLnBrk="1" hangingPunct="1">
              <a:defRPr/>
            </a:pPr>
            <a:r>
              <a:rPr lang="pt-BR" sz="1400" b="1" dirty="0" smtClean="0">
                <a:solidFill>
                  <a:srgbClr val="227485"/>
                </a:solidFill>
                <a:latin typeface="Calibri" pitchFamily="34" charset="0"/>
              </a:rPr>
              <a:t>Gerência de Marketing e Novos Negócios</a:t>
            </a:r>
            <a:endParaRPr lang="pt-BR" sz="1400" b="1" dirty="0" smtClean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0" indent="0" algn="just" eaLnBrk="1" hangingPunct="1">
              <a:buNone/>
              <a:defRPr/>
            </a:pPr>
            <a:r>
              <a:rPr lang="pt-BR" sz="1400" b="1" dirty="0" smtClean="0">
                <a:solidFill>
                  <a:srgbClr val="227485"/>
                </a:solidFill>
                <a:latin typeface="Calibri" pitchFamily="34" charset="0"/>
                <a:cs typeface="+mn-cs"/>
              </a:rPr>
              <a:t>	</a:t>
            </a:r>
          </a:p>
          <a:p>
            <a:pPr marL="0" indent="0" algn="ctr" eaLnBrk="1" hangingPunct="1">
              <a:buNone/>
              <a:defRPr/>
            </a:pPr>
            <a:r>
              <a:rPr lang="pt-BR" sz="1400" b="1" dirty="0" smtClean="0">
                <a:solidFill>
                  <a:srgbClr val="227485"/>
                </a:solidFill>
                <a:latin typeface="Calibri" pitchFamily="34" charset="0"/>
                <a:cs typeface="+mn-cs"/>
              </a:rPr>
              <a:t>Todas as áreas de negócios da Diretoria Executiva de Educação Continuada estão sediadas na </a:t>
            </a:r>
          </a:p>
          <a:p>
            <a:pPr marL="0" indent="0" algn="ctr" eaLnBrk="1" hangingPunct="1">
              <a:buNone/>
              <a:defRPr/>
            </a:pPr>
            <a:r>
              <a:rPr lang="pt-BR" sz="1400" b="1" dirty="0" smtClean="0">
                <a:solidFill>
                  <a:srgbClr val="227485"/>
                </a:solidFill>
                <a:latin typeface="Calibri" pitchFamily="34" charset="0"/>
                <a:cs typeface="+mn-cs"/>
              </a:rPr>
              <a:t>Avenida Venezuela, 43, 4º andar, Centro, Rio de Janeiro -  CEP 20081-311, onde trabalham cerca de 60 profissionais voltados para as variadas operações do setor. </a:t>
            </a:r>
          </a:p>
          <a:p>
            <a:pPr marL="0" indent="0" algn="ctr" eaLnBrk="1" hangingPunct="1">
              <a:buNone/>
              <a:defRPr/>
            </a:pPr>
            <a:r>
              <a:rPr lang="pt-BR" sz="1400" b="1" dirty="0" smtClean="0">
                <a:solidFill>
                  <a:srgbClr val="227485"/>
                </a:solidFill>
                <a:latin typeface="Calibri" pitchFamily="34" charset="0"/>
                <a:cs typeface="+mn-cs"/>
              </a:rPr>
              <a:t>A seguir veremos o organograma  com esta diretoria e suas áreas dentro da estrutura organizacional da Estácio. E, em seguida, detalharemos a área de pós-graduação, responsável pelo novo modelo</a:t>
            </a:r>
          </a:p>
          <a:p>
            <a:pPr marL="0" indent="0" algn="ctr" eaLnBrk="1" hangingPunct="1">
              <a:buNone/>
              <a:defRPr/>
            </a:pPr>
            <a:r>
              <a:rPr lang="pt-BR" sz="1400" b="1" dirty="0" smtClean="0">
                <a:solidFill>
                  <a:srgbClr val="227485"/>
                </a:solidFill>
                <a:latin typeface="Calibri" pitchFamily="34" charset="0"/>
                <a:cs typeface="+mn-cs"/>
              </a:rPr>
              <a:t> de curso de especialização </a:t>
            </a:r>
            <a:r>
              <a:rPr lang="pt-BR" sz="1400" b="1" i="1" dirty="0" smtClean="0">
                <a:solidFill>
                  <a:srgbClr val="227485"/>
                </a:solidFill>
                <a:latin typeface="Calibri" pitchFamily="34" charset="0"/>
                <a:cs typeface="+mn-cs"/>
              </a:rPr>
              <a:t>lato sensu. </a:t>
            </a:r>
            <a:endParaRPr lang="pt-BR" sz="1400" b="1" i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0" indent="0" algn="just" eaLnBrk="1" hangingPunct="1">
              <a:buNone/>
              <a:defRPr/>
            </a:pPr>
            <a:endParaRPr lang="pt-BR" sz="1400" b="1" dirty="0" smtClean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0" indent="0" algn="just" eaLnBrk="1" hangingPunct="1">
              <a:buNone/>
              <a:defRPr/>
            </a:pPr>
            <a:endParaRPr lang="pt-BR" sz="1400" b="1" dirty="0" smtClean="0">
              <a:solidFill>
                <a:srgbClr val="227485"/>
              </a:solidFill>
              <a:latin typeface="Calibri" pitchFamily="34" charset="0"/>
            </a:endParaRPr>
          </a:p>
          <a:p>
            <a:pPr marL="0" indent="0" algn="just" eaLnBrk="1" hangingPunct="1">
              <a:buNone/>
              <a:defRPr/>
            </a:pPr>
            <a:endParaRPr lang="pt-BR" sz="1400" b="1" dirty="0" smtClean="0">
              <a:solidFill>
                <a:srgbClr val="227485"/>
              </a:solidFill>
              <a:latin typeface="Calibri" pitchFamily="34" charset="0"/>
            </a:endParaRPr>
          </a:p>
          <a:p>
            <a:pPr lvl="1" algn="just" eaLnBrk="1" hangingPunct="1">
              <a:buFont typeface="+mj-lt"/>
              <a:buAutoNum type="arabicPeriod"/>
              <a:defRPr/>
            </a:pPr>
            <a:endParaRPr lang="pt-BR" sz="10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0" indent="0" algn="r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376238" y="253659"/>
            <a:ext cx="251774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sz="3000" b="1" dirty="0" smtClean="0">
                <a:solidFill>
                  <a:srgbClr val="1C456B"/>
                </a:solidFill>
              </a:rPr>
              <a:t>Pós-graduação</a:t>
            </a:r>
            <a:endParaRPr lang="pt-BR" sz="3000" b="1" dirty="0">
              <a:solidFill>
                <a:srgbClr val="1C45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Conector reto 33"/>
          <p:cNvCxnSpPr/>
          <p:nvPr/>
        </p:nvCxnSpPr>
        <p:spPr>
          <a:xfrm>
            <a:off x="2169415" y="3192284"/>
            <a:ext cx="0" cy="854226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>
            <a:off x="3678791" y="3215872"/>
            <a:ext cx="0" cy="854226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>
            <a:off x="5346606" y="3225536"/>
            <a:ext cx="0" cy="854226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>
            <a:off x="6998243" y="3192284"/>
            <a:ext cx="0" cy="854226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777627" y="3174681"/>
            <a:ext cx="7714354" cy="17603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4383882" y="1306061"/>
            <a:ext cx="22873" cy="1901325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aixaDeTexto 15"/>
          <p:cNvSpPr txBox="1">
            <a:spLocks noChangeArrowheads="1"/>
          </p:cNvSpPr>
          <p:nvPr/>
        </p:nvSpPr>
        <p:spPr bwMode="auto">
          <a:xfrm>
            <a:off x="642938" y="1344627"/>
            <a:ext cx="4857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t-BR" altLang="pt-BR" sz="1200">
                <a:latin typeface="Verdana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3205163" y="1392587"/>
            <a:ext cx="2357437" cy="3460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b="1" dirty="0">
                <a:latin typeface="Verdana" pitchFamily="34" charset="0"/>
              </a:rPr>
              <a:t>Presidente</a:t>
            </a:r>
            <a:r>
              <a:rPr lang="pt-BR" sz="1200" dirty="0" smtClean="0">
                <a:latin typeface="Verdana" pitchFamily="34" charset="0"/>
              </a:rPr>
              <a:t>: Rogério </a:t>
            </a:r>
            <a:r>
              <a:rPr lang="pt-BR" sz="1200" dirty="0" err="1">
                <a:latin typeface="Verdana" pitchFamily="34" charset="0"/>
              </a:rPr>
              <a:t>Melzi</a:t>
            </a:r>
            <a:endParaRPr lang="pt-BR" sz="1200" dirty="0">
              <a:latin typeface="Verdana" pitchFamily="34" charset="0"/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1544348" y="4933871"/>
            <a:ext cx="1371468" cy="12222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dirty="0" smtClean="0">
                <a:latin typeface="Verdana" pitchFamily="34" charset="0"/>
              </a:rPr>
              <a:t>Gerência de Marketing e Novos Negócios: Daniel Pedrino  </a:t>
            </a:r>
            <a:endParaRPr lang="pt-BR" sz="1200" dirty="0">
              <a:latin typeface="Verdana" pitchFamily="34" charset="0"/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2624515" y="2910524"/>
            <a:ext cx="3602661" cy="593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b="1" dirty="0">
                <a:latin typeface="Verdana" pitchFamily="34" charset="0"/>
              </a:rPr>
              <a:t>Diretoria da Educação </a:t>
            </a:r>
            <a:r>
              <a:rPr lang="pt-BR" sz="1200" b="1" dirty="0" smtClean="0">
                <a:latin typeface="Verdana" pitchFamily="34" charset="0"/>
              </a:rPr>
              <a:t>Continuada</a:t>
            </a:r>
            <a:r>
              <a:rPr lang="pt-BR" sz="1200" dirty="0" smtClean="0">
                <a:latin typeface="Verdana" pitchFamily="34" charset="0"/>
              </a:rPr>
              <a:t> </a:t>
            </a:r>
          </a:p>
          <a:p>
            <a:pPr algn="ctr">
              <a:defRPr/>
            </a:pPr>
            <a:r>
              <a:rPr lang="pt-BR" sz="1200" dirty="0" smtClean="0">
                <a:latin typeface="Verdana" pitchFamily="34" charset="0"/>
              </a:rPr>
              <a:t>Marcos </a:t>
            </a:r>
            <a:r>
              <a:rPr lang="pt-BR" sz="1200" dirty="0">
                <a:latin typeface="Verdana" pitchFamily="34" charset="0"/>
              </a:rPr>
              <a:t>Noll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4443028" y="4951809"/>
            <a:ext cx="1784149" cy="7778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dirty="0" smtClean="0">
                <a:latin typeface="Verdana" pitchFamily="34" charset="0"/>
              </a:rPr>
              <a:t>Diretoria de Soluções Corporativas: Eduardo Pitombo</a:t>
            </a:r>
            <a:endParaRPr lang="pt-BR" sz="1200" dirty="0">
              <a:latin typeface="Verdana" pitchFamily="34" charset="0"/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7729885" y="4904618"/>
            <a:ext cx="1486637" cy="825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dirty="0" smtClean="0">
                <a:latin typeface="Verdana" pitchFamily="34" charset="0"/>
              </a:rPr>
              <a:t>Diretoria de cursos Técnicos PRONATEC: Reinaldo Porto</a:t>
            </a:r>
            <a:endParaRPr lang="pt-BR" sz="1200" dirty="0">
              <a:latin typeface="Verdana" pitchFamily="34" charset="0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6266600" y="4951809"/>
            <a:ext cx="1463286" cy="7778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dirty="0" smtClean="0">
                <a:latin typeface="Verdana" pitchFamily="34" charset="0"/>
              </a:rPr>
              <a:t>Diretoria de Cursos Livres: Julio Pauzeiro</a:t>
            </a:r>
            <a:endParaRPr lang="pt-BR" sz="1200" dirty="0">
              <a:latin typeface="Verdana" pitchFamily="34" charset="0"/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35504" y="4934758"/>
            <a:ext cx="1460500" cy="7778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dirty="0" smtClean="0">
                <a:latin typeface="Verdana" pitchFamily="34" charset="0"/>
              </a:rPr>
              <a:t>Academia do Concurso: Ruy Gomes Chaves  </a:t>
            </a:r>
            <a:endParaRPr lang="pt-BR" sz="1200" dirty="0">
              <a:latin typeface="Verdana" pitchFamily="34" charset="0"/>
            </a:endParaRPr>
          </a:p>
        </p:txBody>
      </p:sp>
      <p:pic>
        <p:nvPicPr>
          <p:cNvPr id="15" name="Picture 36" descr="http://images.amigosecreto.com.br/fotos/004/326/B09453CD-9866-4EE7-9319-23A2432C3EF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61" y="1812683"/>
            <a:ext cx="1063840" cy="103344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2" descr="https://conecta.byyou.com/api/rest/byyou/core/security/user/122549319/photo/1355483983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918" y="116127"/>
            <a:ext cx="982799" cy="12285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tângulo de cantos arredondados 16"/>
          <p:cNvSpPr/>
          <p:nvPr/>
        </p:nvSpPr>
        <p:spPr>
          <a:xfrm>
            <a:off x="2980106" y="4951809"/>
            <a:ext cx="1426649" cy="7778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dirty="0" smtClean="0">
                <a:latin typeface="Verdana" pitchFamily="34" charset="0"/>
              </a:rPr>
              <a:t>Diretoria de Pós Graduação: Victor Lamas</a:t>
            </a:r>
            <a:endParaRPr lang="pt-BR" sz="1200" dirty="0">
              <a:latin typeface="Verdana" pitchFamily="34" charset="0"/>
            </a:endParaRPr>
          </a:p>
        </p:txBody>
      </p:sp>
      <p:pic>
        <p:nvPicPr>
          <p:cNvPr id="18" name="Picture 2" descr="http://images.amigosecreto.com.br/fotos/004/334/183E602B-3F47-4273-AE89-CB4996812AB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142" y="3717224"/>
            <a:ext cx="1007920" cy="11480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ttps://conecta.byyou.com/api/rest/byyou/core/security/user/1002340617/photo/137469285527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313" y="3717224"/>
            <a:ext cx="910203" cy="11168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445" y="3717224"/>
            <a:ext cx="1149595" cy="11418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Conector reto 30"/>
          <p:cNvCxnSpPr/>
          <p:nvPr/>
        </p:nvCxnSpPr>
        <p:spPr>
          <a:xfrm>
            <a:off x="8473203" y="3192284"/>
            <a:ext cx="0" cy="1534262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>
            <a:off x="777627" y="3174681"/>
            <a:ext cx="0" cy="1534262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78" y="3716795"/>
            <a:ext cx="936952" cy="11168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093" y="3717949"/>
            <a:ext cx="972674" cy="124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763" y="3727080"/>
            <a:ext cx="1148992" cy="110652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17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1011215"/>
            <a:ext cx="5610225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1011215"/>
            <a:ext cx="5610225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1011215"/>
            <a:ext cx="5610225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1011215"/>
            <a:ext cx="5610225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1011215"/>
            <a:ext cx="5610225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1011215"/>
            <a:ext cx="5610225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Imagem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1011215"/>
            <a:ext cx="5610225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Imagem 3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1011215"/>
            <a:ext cx="5610225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Imagem 3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1011215"/>
            <a:ext cx="5610225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Imagem 4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1011215"/>
            <a:ext cx="5610225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Imagem 4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1011215"/>
            <a:ext cx="5610225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Imagem 4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1011215"/>
            <a:ext cx="5610225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Imagem 4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1011215"/>
            <a:ext cx="5610225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m 4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1011215"/>
            <a:ext cx="5610225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Imagem 4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1011215"/>
            <a:ext cx="5610225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Imagem 4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1011215"/>
            <a:ext cx="5610225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Imagem 4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1011215"/>
            <a:ext cx="5610225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Imagem 4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1011215"/>
            <a:ext cx="5610225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Imagem 4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1011215"/>
            <a:ext cx="5610225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Imagem 5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1011215"/>
            <a:ext cx="5610225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2" name="Grupo 51"/>
          <p:cNvGrpSpPr>
            <a:grpSpLocks/>
          </p:cNvGrpSpPr>
          <p:nvPr/>
        </p:nvGrpSpPr>
        <p:grpSpPr bwMode="auto">
          <a:xfrm>
            <a:off x="241300" y="4576740"/>
            <a:ext cx="4330700" cy="1225550"/>
            <a:chOff x="9612560" y="2143452"/>
            <a:chExt cx="4331394" cy="1224951"/>
          </a:xfrm>
        </p:grpSpPr>
        <p:sp>
          <p:nvSpPr>
            <p:cNvPr id="53" name="Elipse 52"/>
            <p:cNvSpPr/>
            <p:nvPr/>
          </p:nvSpPr>
          <p:spPr>
            <a:xfrm>
              <a:off x="9612560" y="2205335"/>
              <a:ext cx="215935" cy="21579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4" name="Elipse 53"/>
            <p:cNvSpPr/>
            <p:nvPr/>
          </p:nvSpPr>
          <p:spPr>
            <a:xfrm>
              <a:off x="9612560" y="2790835"/>
              <a:ext cx="215935" cy="21738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5" name="Elipse 54"/>
            <p:cNvSpPr/>
            <p:nvPr/>
          </p:nvSpPr>
          <p:spPr>
            <a:xfrm>
              <a:off x="9612560" y="2503639"/>
              <a:ext cx="215935" cy="21579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grpSp>
          <p:nvGrpSpPr>
            <p:cNvPr id="56" name="Grupo 38"/>
            <p:cNvGrpSpPr>
              <a:grpSpLocks/>
            </p:cNvGrpSpPr>
            <p:nvPr/>
          </p:nvGrpSpPr>
          <p:grpSpPr bwMode="auto">
            <a:xfrm>
              <a:off x="9612560" y="3151564"/>
              <a:ext cx="216024" cy="216024"/>
              <a:chOff x="9994794" y="1445566"/>
              <a:chExt cx="216024" cy="216024"/>
            </a:xfrm>
          </p:grpSpPr>
          <p:sp>
            <p:nvSpPr>
              <p:cNvPr id="58" name="Elipse 57"/>
              <p:cNvSpPr/>
              <p:nvPr/>
            </p:nvSpPr>
            <p:spPr>
              <a:xfrm>
                <a:off x="9994794" y="1445024"/>
                <a:ext cx="215935" cy="2157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59" name="Elipse 58"/>
              <p:cNvSpPr/>
              <p:nvPr/>
            </p:nvSpPr>
            <p:spPr>
              <a:xfrm>
                <a:off x="10069419" y="1516426"/>
                <a:ext cx="66686" cy="682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</p:grpSp>
        <p:sp>
          <p:nvSpPr>
            <p:cNvPr id="57" name="Retângulo 56"/>
            <p:cNvSpPr>
              <a:spLocks noChangeArrowheads="1"/>
            </p:cNvSpPr>
            <p:nvPr/>
          </p:nvSpPr>
          <p:spPr bwMode="auto">
            <a:xfrm>
              <a:off x="9899944" y="2143452"/>
              <a:ext cx="4044010" cy="122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s-MX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9pPr>
            </a:lstStyle>
            <a:p>
              <a:pPr eaLnBrk="0" fontAlgn="auto" hangingPunct="0">
                <a:spcBef>
                  <a:spcPct val="20000"/>
                </a:spcBef>
                <a:spcAft>
                  <a:spcPts val="0"/>
                </a:spcAft>
                <a:buSzPct val="100000"/>
                <a:defRPr/>
              </a:pPr>
              <a:r>
                <a:rPr lang="pt-B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itchFamily="34" charset="0"/>
                </a:rPr>
                <a:t>Universidade</a:t>
              </a:r>
            </a:p>
            <a:p>
              <a:pPr eaLnBrk="0" fontAlgn="auto" hangingPunct="0">
                <a:spcBef>
                  <a:spcPct val="20000"/>
                </a:spcBef>
                <a:spcAft>
                  <a:spcPts val="0"/>
                </a:spcAft>
                <a:buSzPct val="100000"/>
                <a:defRPr/>
              </a:pPr>
              <a:r>
                <a:rPr lang="pt-B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itchFamily="34" charset="0"/>
                </a:rPr>
                <a:t>Faculdade</a:t>
              </a:r>
            </a:p>
            <a:p>
              <a:pPr eaLnBrk="0" fontAlgn="auto" hangingPunct="0">
                <a:spcBef>
                  <a:spcPct val="20000"/>
                </a:spcBef>
                <a:spcAft>
                  <a:spcPts val="0"/>
                </a:spcAft>
                <a:buSzPct val="100000"/>
                <a:defRPr/>
              </a:pPr>
              <a:r>
                <a:rPr lang="pt-B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itchFamily="34" charset="0"/>
                </a:rPr>
                <a:t>Centro universitário</a:t>
              </a:r>
            </a:p>
            <a:p>
              <a:pPr eaLnBrk="0" fontAlgn="auto" hangingPunct="0">
                <a:spcBef>
                  <a:spcPct val="20000"/>
                </a:spcBef>
                <a:spcAft>
                  <a:spcPts val="0"/>
                </a:spcAft>
                <a:buSzPct val="100000"/>
                <a:defRPr/>
              </a:pPr>
              <a:r>
                <a:rPr lang="pt-B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itchFamily="34" charset="0"/>
                </a:rPr>
                <a:t>Centro de ensino a distância</a:t>
              </a:r>
              <a:endPara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endParaRPr>
            </a:p>
          </p:txBody>
        </p:sp>
      </p:grpSp>
      <p:sp>
        <p:nvSpPr>
          <p:cNvPr id="60" name="Elipse 59"/>
          <p:cNvSpPr/>
          <p:nvPr/>
        </p:nvSpPr>
        <p:spPr>
          <a:xfrm>
            <a:off x="4572000" y="5010128"/>
            <a:ext cx="215900" cy="2159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1" name="Elipse 60"/>
          <p:cNvSpPr/>
          <p:nvPr/>
        </p:nvSpPr>
        <p:spPr>
          <a:xfrm>
            <a:off x="3214688" y="5235553"/>
            <a:ext cx="215900" cy="21748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2" name="Elipse 61"/>
          <p:cNvSpPr/>
          <p:nvPr/>
        </p:nvSpPr>
        <p:spPr>
          <a:xfrm>
            <a:off x="3217863" y="6161065"/>
            <a:ext cx="215900" cy="2159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pSp>
        <p:nvGrpSpPr>
          <p:cNvPr id="63" name="Grupo 62"/>
          <p:cNvGrpSpPr>
            <a:grpSpLocks/>
          </p:cNvGrpSpPr>
          <p:nvPr/>
        </p:nvGrpSpPr>
        <p:grpSpPr bwMode="auto">
          <a:xfrm>
            <a:off x="3563938" y="5729265"/>
            <a:ext cx="215900" cy="215900"/>
            <a:chOff x="10548664" y="4719456"/>
            <a:chExt cx="216024" cy="216024"/>
          </a:xfrm>
        </p:grpSpPr>
        <p:sp>
          <p:nvSpPr>
            <p:cNvPr id="64" name="Elipse 63"/>
            <p:cNvSpPr/>
            <p:nvPr/>
          </p:nvSpPr>
          <p:spPr>
            <a:xfrm>
              <a:off x="10548664" y="4719456"/>
              <a:ext cx="216024" cy="21602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65" name="Elipse 64"/>
            <p:cNvSpPr/>
            <p:nvPr/>
          </p:nvSpPr>
          <p:spPr>
            <a:xfrm>
              <a:off x="10623319" y="4794112"/>
              <a:ext cx="66713" cy="6671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grpSp>
        <p:nvGrpSpPr>
          <p:cNvPr id="66" name="Grupo 65"/>
          <p:cNvGrpSpPr>
            <a:grpSpLocks/>
          </p:cNvGrpSpPr>
          <p:nvPr/>
        </p:nvGrpSpPr>
        <p:grpSpPr bwMode="auto">
          <a:xfrm>
            <a:off x="2790825" y="4895828"/>
            <a:ext cx="215900" cy="215900"/>
            <a:chOff x="10095423" y="4804594"/>
            <a:chExt cx="216024" cy="216024"/>
          </a:xfrm>
        </p:grpSpPr>
        <p:sp>
          <p:nvSpPr>
            <p:cNvPr id="67" name="Elipse 66"/>
            <p:cNvSpPr/>
            <p:nvPr/>
          </p:nvSpPr>
          <p:spPr>
            <a:xfrm>
              <a:off x="10095423" y="4804594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68" name="Elipse 67"/>
            <p:cNvSpPr/>
            <p:nvPr/>
          </p:nvSpPr>
          <p:spPr>
            <a:xfrm>
              <a:off x="10170079" y="4879249"/>
              <a:ext cx="66713" cy="6671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grpSp>
        <p:nvGrpSpPr>
          <p:cNvPr id="69" name="Grupo 68"/>
          <p:cNvGrpSpPr>
            <a:grpSpLocks/>
          </p:cNvGrpSpPr>
          <p:nvPr/>
        </p:nvGrpSpPr>
        <p:grpSpPr bwMode="auto">
          <a:xfrm>
            <a:off x="3317875" y="4906940"/>
            <a:ext cx="215900" cy="215900"/>
            <a:chOff x="10095423" y="4804594"/>
            <a:chExt cx="216024" cy="216024"/>
          </a:xfrm>
        </p:grpSpPr>
        <p:sp>
          <p:nvSpPr>
            <p:cNvPr id="70" name="Elipse 69"/>
            <p:cNvSpPr/>
            <p:nvPr/>
          </p:nvSpPr>
          <p:spPr>
            <a:xfrm>
              <a:off x="10095423" y="4804594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71" name="Elipse 70"/>
            <p:cNvSpPr/>
            <p:nvPr/>
          </p:nvSpPr>
          <p:spPr>
            <a:xfrm>
              <a:off x="10170079" y="4879250"/>
              <a:ext cx="66713" cy="6671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grpSp>
        <p:nvGrpSpPr>
          <p:cNvPr id="72" name="Grupo 71"/>
          <p:cNvGrpSpPr>
            <a:grpSpLocks/>
          </p:cNvGrpSpPr>
          <p:nvPr/>
        </p:nvGrpSpPr>
        <p:grpSpPr bwMode="auto">
          <a:xfrm>
            <a:off x="3924300" y="4679928"/>
            <a:ext cx="215900" cy="215900"/>
            <a:chOff x="10095423" y="4804594"/>
            <a:chExt cx="216024" cy="216024"/>
          </a:xfrm>
        </p:grpSpPr>
        <p:sp>
          <p:nvSpPr>
            <p:cNvPr id="73" name="Elipse 72"/>
            <p:cNvSpPr/>
            <p:nvPr/>
          </p:nvSpPr>
          <p:spPr>
            <a:xfrm>
              <a:off x="10095423" y="4804594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74" name="Elipse 73"/>
            <p:cNvSpPr/>
            <p:nvPr/>
          </p:nvSpPr>
          <p:spPr>
            <a:xfrm>
              <a:off x="10170079" y="4879249"/>
              <a:ext cx="66713" cy="6671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grpSp>
        <p:nvGrpSpPr>
          <p:cNvPr id="75" name="Grupo 74"/>
          <p:cNvGrpSpPr>
            <a:grpSpLocks/>
          </p:cNvGrpSpPr>
          <p:nvPr/>
        </p:nvGrpSpPr>
        <p:grpSpPr bwMode="auto">
          <a:xfrm>
            <a:off x="4211638" y="4456090"/>
            <a:ext cx="215900" cy="215900"/>
            <a:chOff x="10095423" y="4804594"/>
            <a:chExt cx="216024" cy="216024"/>
          </a:xfrm>
        </p:grpSpPr>
        <p:sp>
          <p:nvSpPr>
            <p:cNvPr id="76" name="Elipse 75"/>
            <p:cNvSpPr/>
            <p:nvPr/>
          </p:nvSpPr>
          <p:spPr>
            <a:xfrm>
              <a:off x="10095423" y="4804594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77" name="Elipse 76"/>
            <p:cNvSpPr/>
            <p:nvPr/>
          </p:nvSpPr>
          <p:spPr>
            <a:xfrm>
              <a:off x="10170078" y="4879250"/>
              <a:ext cx="66713" cy="6671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grpSp>
        <p:nvGrpSpPr>
          <p:cNvPr id="78" name="Grupo 77"/>
          <p:cNvGrpSpPr>
            <a:grpSpLocks/>
          </p:cNvGrpSpPr>
          <p:nvPr/>
        </p:nvGrpSpPr>
        <p:grpSpPr bwMode="auto">
          <a:xfrm>
            <a:off x="4799013" y="4724378"/>
            <a:ext cx="215900" cy="215900"/>
            <a:chOff x="10095423" y="4804594"/>
            <a:chExt cx="216024" cy="216024"/>
          </a:xfrm>
        </p:grpSpPr>
        <p:sp>
          <p:nvSpPr>
            <p:cNvPr id="79" name="Elipse 78"/>
            <p:cNvSpPr/>
            <p:nvPr/>
          </p:nvSpPr>
          <p:spPr>
            <a:xfrm>
              <a:off x="10095423" y="4804594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80" name="Elipse 79"/>
            <p:cNvSpPr/>
            <p:nvPr/>
          </p:nvSpPr>
          <p:spPr>
            <a:xfrm>
              <a:off x="10170078" y="4879249"/>
              <a:ext cx="66713" cy="6671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grpSp>
        <p:nvGrpSpPr>
          <p:cNvPr id="81" name="Grupo 80"/>
          <p:cNvGrpSpPr>
            <a:grpSpLocks/>
          </p:cNvGrpSpPr>
          <p:nvPr/>
        </p:nvGrpSpPr>
        <p:grpSpPr bwMode="auto">
          <a:xfrm>
            <a:off x="4929188" y="4508478"/>
            <a:ext cx="215900" cy="215900"/>
            <a:chOff x="10095423" y="4804594"/>
            <a:chExt cx="216024" cy="216024"/>
          </a:xfrm>
        </p:grpSpPr>
        <p:sp>
          <p:nvSpPr>
            <p:cNvPr id="82" name="Elipse 81"/>
            <p:cNvSpPr/>
            <p:nvPr/>
          </p:nvSpPr>
          <p:spPr>
            <a:xfrm>
              <a:off x="10095423" y="4804594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83" name="Elipse 82"/>
            <p:cNvSpPr/>
            <p:nvPr/>
          </p:nvSpPr>
          <p:spPr>
            <a:xfrm>
              <a:off x="10170078" y="4879249"/>
              <a:ext cx="66713" cy="6671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grpSp>
        <p:nvGrpSpPr>
          <p:cNvPr id="84" name="Grupo 83"/>
          <p:cNvGrpSpPr>
            <a:grpSpLocks/>
          </p:cNvGrpSpPr>
          <p:nvPr/>
        </p:nvGrpSpPr>
        <p:grpSpPr bwMode="auto">
          <a:xfrm>
            <a:off x="3638550" y="3892528"/>
            <a:ext cx="215900" cy="215900"/>
            <a:chOff x="10095423" y="4804594"/>
            <a:chExt cx="216024" cy="216024"/>
          </a:xfrm>
        </p:grpSpPr>
        <p:sp>
          <p:nvSpPr>
            <p:cNvPr id="85" name="Elipse 84"/>
            <p:cNvSpPr/>
            <p:nvPr/>
          </p:nvSpPr>
          <p:spPr>
            <a:xfrm>
              <a:off x="10095423" y="4804594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86" name="Elipse 85"/>
            <p:cNvSpPr/>
            <p:nvPr/>
          </p:nvSpPr>
          <p:spPr>
            <a:xfrm>
              <a:off x="10170079" y="4879249"/>
              <a:ext cx="66713" cy="6671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grpSp>
        <p:nvGrpSpPr>
          <p:cNvPr id="87" name="Grupo 86"/>
          <p:cNvGrpSpPr>
            <a:grpSpLocks/>
          </p:cNvGrpSpPr>
          <p:nvPr/>
        </p:nvGrpSpPr>
        <p:grpSpPr bwMode="auto">
          <a:xfrm>
            <a:off x="4906963" y="3784578"/>
            <a:ext cx="215900" cy="215900"/>
            <a:chOff x="10548664" y="4719456"/>
            <a:chExt cx="216024" cy="216024"/>
          </a:xfrm>
        </p:grpSpPr>
        <p:sp>
          <p:nvSpPr>
            <p:cNvPr id="88" name="Elipse 87"/>
            <p:cNvSpPr/>
            <p:nvPr/>
          </p:nvSpPr>
          <p:spPr>
            <a:xfrm>
              <a:off x="10548664" y="4719456"/>
              <a:ext cx="216024" cy="21602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89" name="Elipse 88"/>
            <p:cNvSpPr/>
            <p:nvPr/>
          </p:nvSpPr>
          <p:spPr>
            <a:xfrm>
              <a:off x="10623319" y="4794111"/>
              <a:ext cx="66713" cy="6671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grpSp>
        <p:nvGrpSpPr>
          <p:cNvPr id="90" name="Grupo 89"/>
          <p:cNvGrpSpPr>
            <a:grpSpLocks/>
          </p:cNvGrpSpPr>
          <p:nvPr/>
        </p:nvGrpSpPr>
        <p:grpSpPr bwMode="auto">
          <a:xfrm>
            <a:off x="5292725" y="3352778"/>
            <a:ext cx="215900" cy="215900"/>
            <a:chOff x="10095423" y="4804594"/>
            <a:chExt cx="216024" cy="216024"/>
          </a:xfrm>
        </p:grpSpPr>
        <p:sp>
          <p:nvSpPr>
            <p:cNvPr id="91" name="Elipse 90"/>
            <p:cNvSpPr/>
            <p:nvPr/>
          </p:nvSpPr>
          <p:spPr>
            <a:xfrm>
              <a:off x="10095423" y="4804594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92" name="Elipse 91"/>
            <p:cNvSpPr/>
            <p:nvPr/>
          </p:nvSpPr>
          <p:spPr>
            <a:xfrm>
              <a:off x="10170079" y="4879249"/>
              <a:ext cx="66713" cy="6671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grpSp>
        <p:nvGrpSpPr>
          <p:cNvPr id="93" name="Grupo 92"/>
          <p:cNvGrpSpPr>
            <a:grpSpLocks/>
          </p:cNvGrpSpPr>
          <p:nvPr/>
        </p:nvGrpSpPr>
        <p:grpSpPr bwMode="auto">
          <a:xfrm>
            <a:off x="5486400" y="3152753"/>
            <a:ext cx="217488" cy="217487"/>
            <a:chOff x="10095423" y="4804594"/>
            <a:chExt cx="216024" cy="216024"/>
          </a:xfrm>
        </p:grpSpPr>
        <p:sp>
          <p:nvSpPr>
            <p:cNvPr id="94" name="Elipse 93"/>
            <p:cNvSpPr/>
            <p:nvPr/>
          </p:nvSpPr>
          <p:spPr>
            <a:xfrm>
              <a:off x="10095423" y="4804594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95" name="Elipse 94"/>
            <p:cNvSpPr/>
            <p:nvPr/>
          </p:nvSpPr>
          <p:spPr>
            <a:xfrm>
              <a:off x="10169534" y="4878704"/>
              <a:ext cx="67803" cy="678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grpSp>
        <p:nvGrpSpPr>
          <p:cNvPr id="96" name="Grupo 95"/>
          <p:cNvGrpSpPr>
            <a:grpSpLocks/>
          </p:cNvGrpSpPr>
          <p:nvPr/>
        </p:nvGrpSpPr>
        <p:grpSpPr bwMode="auto">
          <a:xfrm>
            <a:off x="5595938" y="2954315"/>
            <a:ext cx="215900" cy="217488"/>
            <a:chOff x="10095423" y="4804594"/>
            <a:chExt cx="216024" cy="216024"/>
          </a:xfrm>
        </p:grpSpPr>
        <p:sp>
          <p:nvSpPr>
            <p:cNvPr id="97" name="Elipse 96"/>
            <p:cNvSpPr/>
            <p:nvPr/>
          </p:nvSpPr>
          <p:spPr>
            <a:xfrm>
              <a:off x="10095423" y="4804594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98" name="Elipse 97"/>
            <p:cNvSpPr/>
            <p:nvPr/>
          </p:nvSpPr>
          <p:spPr>
            <a:xfrm>
              <a:off x="10170078" y="4878705"/>
              <a:ext cx="66713" cy="6780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sp>
        <p:nvSpPr>
          <p:cNvPr id="99" name="Elipse 98"/>
          <p:cNvSpPr/>
          <p:nvPr/>
        </p:nvSpPr>
        <p:spPr>
          <a:xfrm>
            <a:off x="5643563" y="2730478"/>
            <a:ext cx="215900" cy="2159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pSp>
        <p:nvGrpSpPr>
          <p:cNvPr id="100" name="Grupo 99"/>
          <p:cNvGrpSpPr>
            <a:grpSpLocks/>
          </p:cNvGrpSpPr>
          <p:nvPr/>
        </p:nvGrpSpPr>
        <p:grpSpPr bwMode="auto">
          <a:xfrm>
            <a:off x="5391150" y="2397103"/>
            <a:ext cx="215900" cy="215900"/>
            <a:chOff x="10095423" y="4804594"/>
            <a:chExt cx="216024" cy="216024"/>
          </a:xfrm>
        </p:grpSpPr>
        <p:sp>
          <p:nvSpPr>
            <p:cNvPr id="101" name="Elipse 100"/>
            <p:cNvSpPr/>
            <p:nvPr/>
          </p:nvSpPr>
          <p:spPr>
            <a:xfrm>
              <a:off x="10095423" y="4804594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02" name="Elipse 101"/>
            <p:cNvSpPr/>
            <p:nvPr/>
          </p:nvSpPr>
          <p:spPr>
            <a:xfrm>
              <a:off x="10170079" y="4879249"/>
              <a:ext cx="66713" cy="6671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grpSp>
        <p:nvGrpSpPr>
          <p:cNvPr id="103" name="Grupo 102"/>
          <p:cNvGrpSpPr>
            <a:grpSpLocks/>
          </p:cNvGrpSpPr>
          <p:nvPr/>
        </p:nvGrpSpPr>
        <p:grpSpPr bwMode="auto">
          <a:xfrm>
            <a:off x="4940300" y="2614590"/>
            <a:ext cx="215900" cy="215900"/>
            <a:chOff x="10095423" y="4804594"/>
            <a:chExt cx="216024" cy="216024"/>
          </a:xfrm>
        </p:grpSpPr>
        <p:sp>
          <p:nvSpPr>
            <p:cNvPr id="104" name="Elipse 103"/>
            <p:cNvSpPr/>
            <p:nvPr/>
          </p:nvSpPr>
          <p:spPr>
            <a:xfrm>
              <a:off x="10095423" y="4804594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05" name="Elipse 104"/>
            <p:cNvSpPr/>
            <p:nvPr/>
          </p:nvSpPr>
          <p:spPr>
            <a:xfrm>
              <a:off x="10170079" y="4879250"/>
              <a:ext cx="66713" cy="6671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grpSp>
        <p:nvGrpSpPr>
          <p:cNvPr id="106" name="Grupo 105"/>
          <p:cNvGrpSpPr>
            <a:grpSpLocks/>
          </p:cNvGrpSpPr>
          <p:nvPr/>
        </p:nvGrpSpPr>
        <p:grpSpPr bwMode="auto">
          <a:xfrm>
            <a:off x="4821238" y="2103415"/>
            <a:ext cx="215900" cy="215900"/>
            <a:chOff x="10548664" y="4719456"/>
            <a:chExt cx="216024" cy="216024"/>
          </a:xfrm>
        </p:grpSpPr>
        <p:sp>
          <p:nvSpPr>
            <p:cNvPr id="107" name="Elipse 106"/>
            <p:cNvSpPr/>
            <p:nvPr/>
          </p:nvSpPr>
          <p:spPr>
            <a:xfrm>
              <a:off x="10548664" y="4719456"/>
              <a:ext cx="216024" cy="21602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08" name="Elipse 107"/>
            <p:cNvSpPr/>
            <p:nvPr/>
          </p:nvSpPr>
          <p:spPr>
            <a:xfrm>
              <a:off x="10623319" y="4794112"/>
              <a:ext cx="66713" cy="6671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sp>
        <p:nvSpPr>
          <p:cNvPr id="109" name="Elipse 108"/>
          <p:cNvSpPr/>
          <p:nvPr/>
        </p:nvSpPr>
        <p:spPr>
          <a:xfrm>
            <a:off x="4094163" y="2397103"/>
            <a:ext cx="215900" cy="2159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pSp>
        <p:nvGrpSpPr>
          <p:cNvPr id="110" name="Grupo 109"/>
          <p:cNvGrpSpPr>
            <a:grpSpLocks/>
          </p:cNvGrpSpPr>
          <p:nvPr/>
        </p:nvGrpSpPr>
        <p:grpSpPr bwMode="auto">
          <a:xfrm>
            <a:off x="3335338" y="2070078"/>
            <a:ext cx="217487" cy="215900"/>
            <a:chOff x="10095423" y="4804594"/>
            <a:chExt cx="216024" cy="216024"/>
          </a:xfrm>
        </p:grpSpPr>
        <p:sp>
          <p:nvSpPr>
            <p:cNvPr id="111" name="Elipse 110"/>
            <p:cNvSpPr/>
            <p:nvPr/>
          </p:nvSpPr>
          <p:spPr>
            <a:xfrm>
              <a:off x="10095423" y="4804594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12" name="Elipse 111"/>
            <p:cNvSpPr/>
            <p:nvPr/>
          </p:nvSpPr>
          <p:spPr>
            <a:xfrm>
              <a:off x="10169533" y="4879249"/>
              <a:ext cx="67804" cy="6671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grpSp>
        <p:nvGrpSpPr>
          <p:cNvPr id="113" name="Grupo 112"/>
          <p:cNvGrpSpPr>
            <a:grpSpLocks/>
          </p:cNvGrpSpPr>
          <p:nvPr/>
        </p:nvGrpSpPr>
        <p:grpSpPr bwMode="auto">
          <a:xfrm>
            <a:off x="3000375" y="1409678"/>
            <a:ext cx="215900" cy="215900"/>
            <a:chOff x="10095423" y="4804594"/>
            <a:chExt cx="216024" cy="216024"/>
          </a:xfrm>
        </p:grpSpPr>
        <p:sp>
          <p:nvSpPr>
            <p:cNvPr id="114" name="Elipse 113"/>
            <p:cNvSpPr/>
            <p:nvPr/>
          </p:nvSpPr>
          <p:spPr>
            <a:xfrm>
              <a:off x="10095423" y="4804594"/>
              <a:ext cx="216024" cy="2160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15" name="Elipse 114"/>
            <p:cNvSpPr/>
            <p:nvPr/>
          </p:nvSpPr>
          <p:spPr>
            <a:xfrm>
              <a:off x="10170079" y="4879249"/>
              <a:ext cx="66713" cy="6671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sp>
        <p:nvSpPr>
          <p:cNvPr id="116" name="Elipse 115"/>
          <p:cNvSpPr/>
          <p:nvPr/>
        </p:nvSpPr>
        <p:spPr>
          <a:xfrm>
            <a:off x="1835150" y="1409678"/>
            <a:ext cx="215900" cy="2159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17" name="Elipse 116"/>
          <p:cNvSpPr/>
          <p:nvPr/>
        </p:nvSpPr>
        <p:spPr>
          <a:xfrm>
            <a:off x="3317875" y="1482703"/>
            <a:ext cx="215900" cy="2159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18" name="Elipse 117"/>
          <p:cNvSpPr/>
          <p:nvPr/>
        </p:nvSpPr>
        <p:spPr>
          <a:xfrm>
            <a:off x="3702050" y="5153003"/>
            <a:ext cx="215900" cy="2159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23" name="Flowchart: Document 158"/>
          <p:cNvSpPr/>
          <p:nvPr/>
        </p:nvSpPr>
        <p:spPr bwMode="auto">
          <a:xfrm>
            <a:off x="4572000" y="1193419"/>
            <a:ext cx="4312692" cy="648418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7427" tIns="45662" rIns="91328" bIns="45662" anchor="ctr"/>
          <a:lstStyle/>
          <a:p>
            <a:pPr marL="150143" indent="-150143" algn="r">
              <a:lnSpc>
                <a:spcPct val="95000"/>
              </a:lnSpc>
              <a:buClr>
                <a:srgbClr val="00A1B1"/>
              </a:buClr>
              <a:buSzPct val="80000"/>
              <a:buFont typeface="Wingdings" pitchFamily="2" charset="2"/>
              <a:buChar char="u"/>
              <a:defRPr/>
            </a:pPr>
            <a:r>
              <a:rPr lang="pt-BR" sz="2000" b="1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 20.000 </a:t>
            </a:r>
            <a:r>
              <a:rPr lang="pt-BR" sz="2000" b="1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alunos em pós-graduação</a:t>
            </a:r>
          </a:p>
        </p:txBody>
      </p:sp>
      <p:sp>
        <p:nvSpPr>
          <p:cNvPr id="126" name="TextBox 11"/>
          <p:cNvSpPr txBox="1">
            <a:spLocks noChangeArrowheads="1"/>
          </p:cNvSpPr>
          <p:nvPr/>
        </p:nvSpPr>
        <p:spPr bwMode="auto">
          <a:xfrm>
            <a:off x="241300" y="182973"/>
            <a:ext cx="251774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sz="3000" b="1" dirty="0" smtClean="0">
                <a:solidFill>
                  <a:srgbClr val="1C456B"/>
                </a:solidFill>
              </a:rPr>
              <a:t>Pós-graduação</a:t>
            </a:r>
            <a:endParaRPr lang="pt-BR" sz="3000" b="1" dirty="0">
              <a:solidFill>
                <a:srgbClr val="1C456B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15913" y="717365"/>
            <a:ext cx="1553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just" eaLnBrk="1" hangingPunct="1">
              <a:buNone/>
              <a:defRPr/>
            </a:pPr>
            <a:r>
              <a:rPr lang="pt-BR" b="1" dirty="0" smtClean="0">
                <a:solidFill>
                  <a:srgbClr val="227485"/>
                </a:solidFill>
              </a:rPr>
              <a:t>Onde estamos</a:t>
            </a:r>
            <a:endParaRPr lang="pt-BR" b="1" dirty="0">
              <a:solidFill>
                <a:srgbClr val="2274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62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8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6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4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4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8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2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6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4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4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8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4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2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4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6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4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2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400"/>
                            </p:stCondLst>
                            <p:childTnLst>
                              <p:par>
                                <p:cTn id="9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600"/>
                            </p:stCondLst>
                            <p:childTnLst>
                              <p:par>
                                <p:cTn id="10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2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2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8800"/>
                            </p:stCondLst>
                            <p:childTnLst>
                              <p:par>
                                <p:cTn id="1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9000"/>
                            </p:stCondLst>
                            <p:childTnLst>
                              <p:par>
                                <p:cTn id="1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2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2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9200"/>
                            </p:stCondLst>
                            <p:childTnLst>
                              <p:par>
                                <p:cTn id="1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2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9400"/>
                            </p:stCondLst>
                            <p:childTnLst>
                              <p:par>
                                <p:cTn id="1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2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2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2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2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9600"/>
                            </p:stCondLst>
                            <p:childTnLst>
                              <p:par>
                                <p:cTn id="1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2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2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9800"/>
                            </p:stCondLst>
                            <p:childTnLst>
                              <p:par>
                                <p:cTn id="1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2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2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2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2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2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2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2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2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2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2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2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2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0200"/>
                            </p:stCondLst>
                            <p:childTnLst>
                              <p:par>
                                <p:cTn id="2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2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2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2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2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2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35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25 6.47549E-7 L 3.33333E-6 6.47549E-7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99" grpId="0" animBg="1"/>
      <p:bldP spid="109" grpId="0" animBg="1"/>
      <p:bldP spid="116" grpId="0" animBg="1"/>
      <p:bldP spid="117" grpId="0" animBg="1"/>
      <p:bldP spid="118" grpId="0" animBg="1"/>
      <p:bldP spid="123" grpId="0" animBg="1"/>
      <p:bldP spid="12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Conector reto 30"/>
          <p:cNvCxnSpPr/>
          <p:nvPr/>
        </p:nvCxnSpPr>
        <p:spPr>
          <a:xfrm>
            <a:off x="868943" y="2126005"/>
            <a:ext cx="0" cy="1083294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>
            <a:off x="2374968" y="2126005"/>
            <a:ext cx="0" cy="1083294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>
            <a:off x="3805140" y="2172806"/>
            <a:ext cx="0" cy="1083294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>
            <a:off x="5331780" y="2138884"/>
            <a:ext cx="0" cy="1083294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>
            <a:off x="6770117" y="2131496"/>
            <a:ext cx="0" cy="1083294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>
            <a:off x="8393775" y="2138884"/>
            <a:ext cx="0" cy="1083294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856064" y="2138884"/>
            <a:ext cx="755059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>
            <a:off x="4541857" y="1055590"/>
            <a:ext cx="0" cy="1083294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tângulo de cantos arredondados 4"/>
          <p:cNvSpPr/>
          <p:nvPr/>
        </p:nvSpPr>
        <p:spPr>
          <a:xfrm>
            <a:off x="7678786" y="3483840"/>
            <a:ext cx="1455737" cy="10366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dirty="0" smtClean="0">
                <a:latin typeface="Verdana" pitchFamily="34" charset="0"/>
              </a:rPr>
              <a:t>Coord. Nacional </a:t>
            </a:r>
            <a:r>
              <a:rPr lang="pt-BR" sz="1200" dirty="0">
                <a:latin typeface="Verdana" pitchFamily="34" charset="0"/>
              </a:rPr>
              <a:t>de Direito: </a:t>
            </a:r>
            <a:r>
              <a:rPr lang="pt-BR" sz="1200" dirty="0" smtClean="0">
                <a:latin typeface="Verdana" pitchFamily="34" charset="0"/>
              </a:rPr>
              <a:t>Ana Paula Delgado</a:t>
            </a:r>
            <a:endParaRPr lang="pt-BR" sz="1200" dirty="0">
              <a:latin typeface="Verdana" pitchFamily="34" charset="0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12879" y="3500513"/>
            <a:ext cx="1686370" cy="101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dirty="0" smtClean="0">
                <a:latin typeface="Verdana" pitchFamily="34" charset="0"/>
              </a:rPr>
              <a:t>Coord. Nacional de Disciplinas Comuns: Adriana Carvalho</a:t>
            </a:r>
            <a:endParaRPr lang="pt-BR" sz="1200" dirty="0">
              <a:latin typeface="Verdana" pitchFamily="34" charset="0"/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1784398" y="3479668"/>
            <a:ext cx="1277938" cy="10408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dirty="0" smtClean="0">
                <a:latin typeface="Verdana" pitchFamily="34" charset="0"/>
              </a:rPr>
              <a:t>Coord. Nacional de </a:t>
            </a:r>
            <a:r>
              <a:rPr lang="pt-BR" sz="1200" dirty="0">
                <a:latin typeface="Verdana" pitchFamily="34" charset="0"/>
              </a:rPr>
              <a:t>Saúde: Claudia Behar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6178537" y="3483840"/>
            <a:ext cx="1368425" cy="10366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dirty="0" smtClean="0">
                <a:latin typeface="Verdana" pitchFamily="34" charset="0"/>
              </a:rPr>
              <a:t>Coord. Nacional </a:t>
            </a:r>
            <a:r>
              <a:rPr lang="pt-BR" sz="1200" dirty="0">
                <a:latin typeface="Verdana" pitchFamily="34" charset="0"/>
              </a:rPr>
              <a:t>de Gestão: Ramiro Rodrigues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3195684" y="3479669"/>
            <a:ext cx="1311275" cy="10408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dirty="0" smtClean="0">
                <a:latin typeface="Verdana" pitchFamily="34" charset="0"/>
              </a:rPr>
              <a:t>Coord. Nacional </a:t>
            </a:r>
            <a:r>
              <a:rPr lang="pt-BR" sz="1200" dirty="0">
                <a:latin typeface="Verdana" pitchFamily="34" charset="0"/>
              </a:rPr>
              <a:t>de Humanas: Carlos Lacerda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4655709" y="3479670"/>
            <a:ext cx="1460500" cy="10408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dirty="0" smtClean="0">
                <a:latin typeface="Verdana" pitchFamily="34" charset="0"/>
              </a:rPr>
              <a:t>Coord. Nacional de </a:t>
            </a:r>
            <a:r>
              <a:rPr lang="pt-BR" sz="1200" dirty="0">
                <a:latin typeface="Verdana" pitchFamily="34" charset="0"/>
              </a:rPr>
              <a:t>Tecnologia:</a:t>
            </a:r>
          </a:p>
          <a:p>
            <a:pPr algn="ctr">
              <a:defRPr/>
            </a:pPr>
            <a:r>
              <a:rPr lang="pt-BR" sz="1200" dirty="0">
                <a:latin typeface="Verdana" pitchFamily="34" charset="0"/>
              </a:rPr>
              <a:t>Rafael Ribeiro</a:t>
            </a:r>
          </a:p>
        </p:txBody>
      </p:sp>
      <p:pic>
        <p:nvPicPr>
          <p:cNvPr id="12" name="Picture 26" descr="http://images.amigosecreto.com.br/fotos/004/597/E16C27B8-B4FC-44C8-90CF-4E761089585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97" y="2626355"/>
            <a:ext cx="655734" cy="7961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8" descr="http://images.amigosecreto.com.br/fotos/004/459/07E7497D-FB52-4654-B2E5-19285D4034B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920" y="2641811"/>
            <a:ext cx="621721" cy="7299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2" descr="https://conecta.byyou.com/api/rest/byyou/core/security/user/136789672/photo/13539446488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515" y="2626059"/>
            <a:ext cx="655249" cy="7271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4" descr="https://conecta.byyou.com/api/rest/byyou/core/security/user/136667243/photo/138541887060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923" y="2641811"/>
            <a:ext cx="623636" cy="7651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3" descr="C:\Users\claudia.behar\Desktop\eu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621" y="2641811"/>
            <a:ext cx="630694" cy="71139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ângulo de cantos arredondados 17"/>
          <p:cNvSpPr/>
          <p:nvPr/>
        </p:nvSpPr>
        <p:spPr>
          <a:xfrm>
            <a:off x="2690315" y="1842022"/>
            <a:ext cx="3488222" cy="593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b="1" dirty="0" smtClean="0">
                <a:latin typeface="Verdana" pitchFamily="34" charset="0"/>
              </a:rPr>
              <a:t>Diretoria Nacional de Pós Graduação Victor Lamas</a:t>
            </a:r>
            <a:endParaRPr lang="pt-BR" sz="1200" b="1" dirty="0">
              <a:latin typeface="Verdana" pitchFamily="34" charset="0"/>
            </a:endParaRPr>
          </a:p>
        </p:txBody>
      </p:sp>
      <p:pic>
        <p:nvPicPr>
          <p:cNvPr id="2050" name="Picture 2" descr="C:\Users\carlos.lacerda\AppData\Local\Microsoft\Windows\Temporary Internet Files\Content.Outlook\EI5QYGFJ\11a488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660" y="2619896"/>
            <a:ext cx="778913" cy="7789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carlos.lacerda\AppData\Local\Microsoft\Windows\Temporary Internet Files\Content.Outlook\EI5QYGFJ\IMG_570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755" y="252933"/>
            <a:ext cx="896203" cy="134430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83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76238" y="664022"/>
            <a:ext cx="8280400" cy="44640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0" indent="0" algn="just" eaLnBrk="1" hangingPunct="1">
              <a:buNone/>
              <a:defRPr/>
            </a:pPr>
            <a:r>
              <a:rPr lang="pt-BR" sz="1400" b="1" dirty="0" smtClean="0">
                <a:solidFill>
                  <a:srgbClr val="227485"/>
                </a:solidFill>
                <a:latin typeface="Calibri" pitchFamily="34" charset="0"/>
                <a:cs typeface="+mn-cs"/>
              </a:rPr>
              <a:t>Diretoria Nacional de Pós-graduação</a:t>
            </a:r>
          </a:p>
          <a:p>
            <a:pPr marL="0" indent="0" algn="just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457200" lvl="1" indent="0" algn="just" eaLnBrk="1" hangingPunct="1">
              <a:buNone/>
              <a:defRPr/>
            </a:pPr>
            <a:r>
              <a:rPr lang="pt-BR" sz="1400" b="1" dirty="0" smtClean="0">
                <a:solidFill>
                  <a:srgbClr val="227485"/>
                </a:solidFill>
                <a:latin typeface="Calibri" pitchFamily="34" charset="0"/>
              </a:rPr>
              <a:t>Além das coordenações nacionais, a diretoria conta com outros setores para a expansão e suporte da área, tais como equipes de operações acadêmicas, financeiro, comercial e qualidade, além dos gestores da pós-graduação (</a:t>
            </a:r>
            <a:r>
              <a:rPr lang="pt-BR" sz="1400" b="1" dirty="0" err="1" smtClean="0">
                <a:solidFill>
                  <a:srgbClr val="227485"/>
                </a:solidFill>
                <a:latin typeface="Calibri" pitchFamily="34" charset="0"/>
              </a:rPr>
              <a:t>GOPs</a:t>
            </a:r>
            <a:r>
              <a:rPr lang="pt-BR" sz="1400" b="1" dirty="0" smtClean="0">
                <a:solidFill>
                  <a:srgbClr val="227485"/>
                </a:solidFill>
                <a:latin typeface="Calibri" pitchFamily="34" charset="0"/>
              </a:rPr>
              <a:t>) que, vinculados às regionais e núcleos, atuam nas operações de suporte ao aluno, professores, coordenadores e núcleo.</a:t>
            </a:r>
          </a:p>
          <a:p>
            <a:pPr marL="457200" lvl="1" indent="0" algn="just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457200" lvl="1" indent="0" algn="just" eaLnBrk="1" hangingPunct="1">
              <a:buNone/>
              <a:defRPr/>
            </a:pPr>
            <a:endParaRPr lang="pt-BR" sz="10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0" indent="0" algn="r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376238" y="253659"/>
            <a:ext cx="251774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sz="3000" b="1" dirty="0" smtClean="0">
                <a:solidFill>
                  <a:srgbClr val="1C456B"/>
                </a:solidFill>
              </a:rPr>
              <a:t>Pós-graduação</a:t>
            </a:r>
            <a:endParaRPr lang="pt-BR" sz="3000" b="1" dirty="0">
              <a:solidFill>
                <a:srgbClr val="1C456B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28" y="2463974"/>
            <a:ext cx="8215217" cy="339525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499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1616</TotalTime>
  <Words>512</Words>
  <Application>Microsoft Office PowerPoint</Application>
  <PresentationFormat>Apresentação na tela (4:3)</PresentationFormat>
  <Paragraphs>104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GH Consultoria de Varejo Ltda.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Dgrafico GH &amp; Associados</dc:creator>
  <cp:lastModifiedBy>Carlos Santos Lacerda</cp:lastModifiedBy>
  <cp:revision>206</cp:revision>
  <dcterms:created xsi:type="dcterms:W3CDTF">2013-09-25T18:35:49Z</dcterms:created>
  <dcterms:modified xsi:type="dcterms:W3CDTF">2014-02-27T18:33:33Z</dcterms:modified>
</cp:coreProperties>
</file>