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7" r:id="rId2"/>
    <p:sldId id="317" r:id="rId3"/>
    <p:sldId id="318" r:id="rId4"/>
    <p:sldId id="322" r:id="rId5"/>
    <p:sldId id="321" r:id="rId6"/>
    <p:sldId id="319" r:id="rId7"/>
    <p:sldId id="320" r:id="rId8"/>
    <p:sldId id="328" r:id="rId9"/>
    <p:sldId id="323" r:id="rId10"/>
    <p:sldId id="324" r:id="rId11"/>
    <p:sldId id="325" r:id="rId12"/>
    <p:sldId id="326" r:id="rId13"/>
    <p:sldId id="327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792F"/>
    <a:srgbClr val="006600"/>
    <a:srgbClr val="227485"/>
    <a:srgbClr val="1C456B"/>
    <a:srgbClr val="716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91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21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C0CBE-AEA2-B246-B564-A7DBCEBF5524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F246666-CBAE-6445-8B0A-ACD3269E5206}">
      <dgm:prSet phldrT="[Text]"/>
      <dgm:spPr>
        <a:solidFill>
          <a:srgbClr val="21596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Material de estudos</a:t>
          </a:r>
          <a:endParaRPr lang="pt-BR" dirty="0">
            <a:solidFill>
              <a:schemeClr val="bg1"/>
            </a:solidFill>
          </a:endParaRPr>
        </a:p>
      </dgm:t>
    </dgm:pt>
    <dgm:pt modelId="{C178AA89-AEFC-A743-A29D-C9B86E8F050D}" type="parTrans" cxnId="{15FF746B-A575-7D48-80CC-D690D00C8065}">
      <dgm:prSet/>
      <dgm:spPr/>
      <dgm:t>
        <a:bodyPr/>
        <a:lstStyle/>
        <a:p>
          <a:endParaRPr lang="pt-BR"/>
        </a:p>
      </dgm:t>
    </dgm:pt>
    <dgm:pt modelId="{12C7BE0E-26AF-734F-9C7F-128C8A7C3995}" type="sibTrans" cxnId="{15FF746B-A575-7D48-80CC-D690D00C8065}">
      <dgm:prSet/>
      <dgm:spPr/>
      <dgm:t>
        <a:bodyPr/>
        <a:lstStyle/>
        <a:p>
          <a:endParaRPr lang="pt-BR"/>
        </a:p>
      </dgm:t>
    </dgm:pt>
    <dgm:pt modelId="{B2717CFD-5922-4B48-8D72-B4F486E0826A}">
      <dgm:prSet phldrT="[Text]" custT="1"/>
      <dgm:spPr>
        <a:solidFill>
          <a:srgbClr val="215968">
            <a:alpha val="30000"/>
          </a:srgbClr>
        </a:solidFill>
      </dgm:spPr>
      <dgm:t>
        <a:bodyPr/>
        <a:lstStyle/>
        <a:p>
          <a:pPr algn="l">
            <a:lnSpc>
              <a:spcPct val="110000"/>
            </a:lnSpc>
          </a:pPr>
          <a:r>
            <a:rPr lang="pt-BR" sz="1400" dirty="0" smtClean="0">
              <a:solidFill>
                <a:schemeClr val="accent5">
                  <a:lumMod val="50000"/>
                </a:schemeClr>
              </a:solidFill>
            </a:rPr>
            <a:t>Elaboração de conteúdos         a partir de bibliografia     atualizada para conhecimento fundamental, </a:t>
          </a:r>
          <a:r>
            <a:rPr lang="pt-BR" sz="1400" dirty="0" smtClean="0">
              <a:solidFill>
                <a:srgbClr val="215968"/>
              </a:solidFill>
            </a:rPr>
            <a:t>nivelamento</a:t>
          </a:r>
          <a:r>
            <a:rPr lang="pt-BR" sz="1400" dirty="0" smtClean="0">
              <a:solidFill>
                <a:schemeClr val="accent5">
                  <a:lumMod val="50000"/>
                </a:schemeClr>
              </a:solidFill>
            </a:rPr>
            <a:t> e aprofundamento dos temas propostos.</a:t>
          </a:r>
          <a:endParaRPr lang="pt-BR" sz="1400" dirty="0"/>
        </a:p>
      </dgm:t>
    </dgm:pt>
    <dgm:pt modelId="{5D6C3AED-75C4-9D4C-AC82-A11BC5A1CFFE}" type="parTrans" cxnId="{36F9EDF9-191A-6B47-B816-24A54955571A}">
      <dgm:prSet/>
      <dgm:spPr/>
      <dgm:t>
        <a:bodyPr/>
        <a:lstStyle/>
        <a:p>
          <a:endParaRPr lang="pt-BR"/>
        </a:p>
      </dgm:t>
    </dgm:pt>
    <dgm:pt modelId="{E549AB82-7964-F344-99A2-03259493EFA9}" type="sibTrans" cxnId="{36F9EDF9-191A-6B47-B816-24A54955571A}">
      <dgm:prSet/>
      <dgm:spPr/>
      <dgm:t>
        <a:bodyPr/>
        <a:lstStyle/>
        <a:p>
          <a:endParaRPr lang="pt-BR"/>
        </a:p>
      </dgm:t>
    </dgm:pt>
    <dgm:pt modelId="{08BA2C34-DFF3-8240-BC86-0C468752947A}">
      <dgm:prSet phldrT="[Text]"/>
      <dgm:spPr>
        <a:solidFill>
          <a:srgbClr val="21596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Atividades de aula </a:t>
          </a:r>
          <a:endParaRPr lang="pt-BR" dirty="0">
            <a:solidFill>
              <a:schemeClr val="bg1"/>
            </a:solidFill>
          </a:endParaRPr>
        </a:p>
      </dgm:t>
    </dgm:pt>
    <dgm:pt modelId="{490B2F24-840D-DA4C-A516-805DE8036CD1}" type="parTrans" cxnId="{8E950714-186B-F341-9F66-5CF0923F8D4B}">
      <dgm:prSet/>
      <dgm:spPr/>
      <dgm:t>
        <a:bodyPr/>
        <a:lstStyle/>
        <a:p>
          <a:endParaRPr lang="pt-BR"/>
        </a:p>
      </dgm:t>
    </dgm:pt>
    <dgm:pt modelId="{C185CB2A-F71D-0743-A69B-A2BE794FC3E3}" type="sibTrans" cxnId="{8E950714-186B-F341-9F66-5CF0923F8D4B}">
      <dgm:prSet/>
      <dgm:spPr/>
      <dgm:t>
        <a:bodyPr/>
        <a:lstStyle/>
        <a:p>
          <a:endParaRPr lang="pt-BR"/>
        </a:p>
      </dgm:t>
    </dgm:pt>
    <dgm:pt modelId="{9B1F1AA8-4C8C-3243-A0E0-B5E6125E0CF6}">
      <dgm:prSet phldrT="[Text]" custT="1"/>
      <dgm:spPr>
        <a:solidFill>
          <a:srgbClr val="215968">
            <a:alpha val="30000"/>
          </a:srgbClr>
        </a:solidFill>
      </dgm:spPr>
      <dgm:t>
        <a:bodyPr/>
        <a:lstStyle/>
        <a:p>
          <a:pPr algn="l">
            <a:lnSpc>
              <a:spcPct val="120000"/>
            </a:lnSpc>
          </a:pPr>
          <a:r>
            <a:rPr lang="pt-BR" sz="1400" dirty="0" smtClean="0">
              <a:solidFill>
                <a:srgbClr val="215968"/>
              </a:solidFill>
            </a:rPr>
            <a:t> Exercícios, simulações e dinâmicas voltadas para   a aprendizagem através da aplicação do conhecimento fundamental. </a:t>
          </a:r>
          <a:endParaRPr lang="pt-BR" sz="1400" dirty="0"/>
        </a:p>
      </dgm:t>
    </dgm:pt>
    <dgm:pt modelId="{6A2BF128-6FA7-F042-84FF-E5FAFE44FB99}" type="parTrans" cxnId="{5172C43A-FB1F-B243-ACD5-02FBA03546B2}">
      <dgm:prSet/>
      <dgm:spPr/>
      <dgm:t>
        <a:bodyPr/>
        <a:lstStyle/>
        <a:p>
          <a:endParaRPr lang="pt-BR"/>
        </a:p>
      </dgm:t>
    </dgm:pt>
    <dgm:pt modelId="{370EBACC-16E0-7E43-9037-3CB84794F9C1}" type="sibTrans" cxnId="{5172C43A-FB1F-B243-ACD5-02FBA03546B2}">
      <dgm:prSet/>
      <dgm:spPr/>
      <dgm:t>
        <a:bodyPr/>
        <a:lstStyle/>
        <a:p>
          <a:endParaRPr lang="pt-BR"/>
        </a:p>
      </dgm:t>
    </dgm:pt>
    <dgm:pt modelId="{3AF9467F-F1F3-5245-9BEA-443F9820072F}">
      <dgm:prSet phldrT="[Text]"/>
      <dgm:spPr>
        <a:solidFill>
          <a:srgbClr val="21596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b="1" i="1" dirty="0" smtClean="0">
              <a:solidFill>
                <a:schemeClr val="bg1"/>
              </a:solidFill>
            </a:rPr>
            <a:t>Cases</a:t>
          </a:r>
          <a:r>
            <a:rPr lang="pt-BR" b="1" dirty="0" smtClean="0">
              <a:solidFill>
                <a:schemeClr val="bg1"/>
              </a:solidFill>
            </a:rPr>
            <a:t> de Harvard </a:t>
          </a:r>
          <a:endParaRPr lang="pt-BR" dirty="0">
            <a:solidFill>
              <a:schemeClr val="bg1"/>
            </a:solidFill>
          </a:endParaRPr>
        </a:p>
      </dgm:t>
    </dgm:pt>
    <dgm:pt modelId="{A7167D25-7559-9948-B4AF-08712CC6B0DC}" type="parTrans" cxnId="{24CA9DF4-B75D-8D47-9096-608ABC4E8F0A}">
      <dgm:prSet/>
      <dgm:spPr/>
      <dgm:t>
        <a:bodyPr/>
        <a:lstStyle/>
        <a:p>
          <a:endParaRPr lang="pt-BR"/>
        </a:p>
      </dgm:t>
    </dgm:pt>
    <dgm:pt modelId="{1FE2EF5F-F727-0743-B7EB-AE8742CDF529}" type="sibTrans" cxnId="{24CA9DF4-B75D-8D47-9096-608ABC4E8F0A}">
      <dgm:prSet/>
      <dgm:spPr/>
      <dgm:t>
        <a:bodyPr/>
        <a:lstStyle/>
        <a:p>
          <a:endParaRPr lang="pt-BR"/>
        </a:p>
      </dgm:t>
    </dgm:pt>
    <dgm:pt modelId="{DF1D67D0-C066-2B42-9B6F-5529C51AE6E9}">
      <dgm:prSet phldrT="[Text]" custT="1"/>
      <dgm:spPr>
        <a:solidFill>
          <a:srgbClr val="215968">
            <a:alpha val="30000"/>
          </a:srgbClr>
        </a:solidFill>
      </dgm:spPr>
      <dgm:t>
        <a:bodyPr/>
        <a:lstStyle/>
        <a:p>
          <a:pPr>
            <a:lnSpc>
              <a:spcPct val="120000"/>
            </a:lnSpc>
          </a:pPr>
          <a:r>
            <a:rPr lang="pt-BR" sz="1400" dirty="0" smtClean="0">
              <a:solidFill>
                <a:srgbClr val="215968"/>
              </a:solidFill>
            </a:rPr>
            <a:t> Cases de empresas com nota de ensino (plano de aula) elaboradas pelo conteudista. </a:t>
          </a:r>
          <a:endParaRPr lang="pt-BR" sz="1400" dirty="0"/>
        </a:p>
      </dgm:t>
    </dgm:pt>
    <dgm:pt modelId="{3DF1F7D5-DCE9-F64B-95F8-6FA06D95B49C}" type="parTrans" cxnId="{DA17E813-9FAD-5E48-8B6F-2E116FAD84E7}">
      <dgm:prSet/>
      <dgm:spPr/>
      <dgm:t>
        <a:bodyPr/>
        <a:lstStyle/>
        <a:p>
          <a:endParaRPr lang="pt-BR"/>
        </a:p>
      </dgm:t>
    </dgm:pt>
    <dgm:pt modelId="{20A048B9-8E28-BD48-BBA1-F6673F70A733}" type="sibTrans" cxnId="{DA17E813-9FAD-5E48-8B6F-2E116FAD84E7}">
      <dgm:prSet/>
      <dgm:spPr/>
      <dgm:t>
        <a:bodyPr/>
        <a:lstStyle/>
        <a:p>
          <a:endParaRPr lang="pt-BR"/>
        </a:p>
      </dgm:t>
    </dgm:pt>
    <dgm:pt modelId="{FC130EAD-5581-734B-9CEF-E66E68F71260}">
      <dgm:prSet phldrT="[Text]"/>
      <dgm:spPr>
        <a:solidFill>
          <a:srgbClr val="21596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Artigos de revista</a:t>
          </a:r>
          <a:endParaRPr lang="pt-BR" dirty="0">
            <a:solidFill>
              <a:schemeClr val="bg1"/>
            </a:solidFill>
          </a:endParaRPr>
        </a:p>
      </dgm:t>
    </dgm:pt>
    <dgm:pt modelId="{8A287980-008F-0342-B11D-8F76240AA698}" type="parTrans" cxnId="{CFFA75E5-0E6F-B24B-85EC-DCE738001C3A}">
      <dgm:prSet/>
      <dgm:spPr/>
      <dgm:t>
        <a:bodyPr/>
        <a:lstStyle/>
        <a:p>
          <a:endParaRPr lang="pt-BR"/>
        </a:p>
      </dgm:t>
    </dgm:pt>
    <dgm:pt modelId="{46ECE554-CD06-F242-BFAA-5CD3A0A6F193}" type="sibTrans" cxnId="{CFFA75E5-0E6F-B24B-85EC-DCE738001C3A}">
      <dgm:prSet/>
      <dgm:spPr/>
      <dgm:t>
        <a:bodyPr/>
        <a:lstStyle/>
        <a:p>
          <a:endParaRPr lang="pt-BR"/>
        </a:p>
      </dgm:t>
    </dgm:pt>
    <dgm:pt modelId="{B1E92271-67CD-8241-AB0F-986101375BA3}">
      <dgm:prSet phldrT="[Text]" custT="1"/>
      <dgm:spPr>
        <a:solidFill>
          <a:srgbClr val="215968">
            <a:alpha val="30000"/>
          </a:srgbClr>
        </a:solidFill>
      </dgm:spPr>
      <dgm:t>
        <a:bodyPr/>
        <a:lstStyle/>
        <a:p>
          <a:pPr>
            <a:lnSpc>
              <a:spcPct val="120000"/>
            </a:lnSpc>
          </a:pPr>
          <a:r>
            <a:rPr lang="pt-BR" sz="1400" dirty="0" smtClean="0">
              <a:solidFill>
                <a:srgbClr val="215968"/>
              </a:solidFill>
            </a:rPr>
            <a:t> Artigos de revistas selecionados     e com nota     de ensino.</a:t>
          </a:r>
          <a:endParaRPr lang="pt-BR" sz="1400" dirty="0"/>
        </a:p>
      </dgm:t>
    </dgm:pt>
    <dgm:pt modelId="{CE4D26E0-5912-7041-8119-C2394B016AF5}" type="parTrans" cxnId="{8F585431-BACC-BF40-AB4F-AA2A7C58418E}">
      <dgm:prSet/>
      <dgm:spPr/>
      <dgm:t>
        <a:bodyPr/>
        <a:lstStyle/>
        <a:p>
          <a:endParaRPr lang="pt-BR"/>
        </a:p>
      </dgm:t>
    </dgm:pt>
    <dgm:pt modelId="{33EA4558-8CB8-7744-9A5D-7FBA63E80414}" type="sibTrans" cxnId="{8F585431-BACC-BF40-AB4F-AA2A7C58418E}">
      <dgm:prSet/>
      <dgm:spPr/>
      <dgm:t>
        <a:bodyPr/>
        <a:lstStyle/>
        <a:p>
          <a:endParaRPr lang="pt-BR"/>
        </a:p>
      </dgm:t>
    </dgm:pt>
    <dgm:pt modelId="{51956EAC-3882-044B-B5A1-B9B423CA01D2}">
      <dgm:prSet phldrT="[Text]"/>
      <dgm:spPr>
        <a:solidFill>
          <a:srgbClr val="21596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b="1" dirty="0" smtClean="0">
              <a:solidFill>
                <a:srgbClr val="FFFFFF"/>
              </a:solidFill>
            </a:rPr>
            <a:t>Coaching</a:t>
          </a:r>
          <a:endParaRPr lang="pt-BR" dirty="0">
            <a:solidFill>
              <a:srgbClr val="FFFFFF"/>
            </a:solidFill>
          </a:endParaRPr>
        </a:p>
      </dgm:t>
    </dgm:pt>
    <dgm:pt modelId="{FC5754CE-5CF7-D640-ABD1-A51A8E911A22}" type="parTrans" cxnId="{246AA718-54F6-1543-9646-F5AAFE6C0D6D}">
      <dgm:prSet/>
      <dgm:spPr/>
      <dgm:t>
        <a:bodyPr/>
        <a:lstStyle/>
        <a:p>
          <a:endParaRPr lang="pt-BR"/>
        </a:p>
      </dgm:t>
    </dgm:pt>
    <dgm:pt modelId="{C1922653-3FC5-7E40-B739-C4E7791860A5}" type="sibTrans" cxnId="{246AA718-54F6-1543-9646-F5AAFE6C0D6D}">
      <dgm:prSet/>
      <dgm:spPr/>
      <dgm:t>
        <a:bodyPr/>
        <a:lstStyle/>
        <a:p>
          <a:endParaRPr lang="pt-BR"/>
        </a:p>
      </dgm:t>
    </dgm:pt>
    <dgm:pt modelId="{CF055D83-5C19-3D49-A6D3-BDD8B8296292}">
      <dgm:prSet phldrT="[Text]" custT="1"/>
      <dgm:spPr>
        <a:solidFill>
          <a:srgbClr val="215968">
            <a:alpha val="30000"/>
          </a:srgbClr>
        </a:solidFill>
      </dgm:spPr>
      <dgm:t>
        <a:bodyPr/>
        <a:lstStyle/>
        <a:p>
          <a:pPr>
            <a:lnSpc>
              <a:spcPct val="120000"/>
            </a:lnSpc>
          </a:pPr>
          <a:r>
            <a:rPr lang="pt-BR" sz="1400" dirty="0" smtClean="0">
              <a:solidFill>
                <a:srgbClr val="215968"/>
              </a:solidFill>
            </a:rPr>
            <a:t> Orientação profissional e planejamento de carreira</a:t>
          </a:r>
          <a:endParaRPr lang="pt-BR" sz="1400" dirty="0"/>
        </a:p>
      </dgm:t>
    </dgm:pt>
    <dgm:pt modelId="{E01B4164-85EC-0441-A292-97115EE6D851}" type="parTrans" cxnId="{4E34961C-E458-4946-9E81-6283296B2271}">
      <dgm:prSet/>
      <dgm:spPr/>
      <dgm:t>
        <a:bodyPr/>
        <a:lstStyle/>
        <a:p>
          <a:endParaRPr lang="pt-BR"/>
        </a:p>
      </dgm:t>
    </dgm:pt>
    <dgm:pt modelId="{CB0405E7-52E3-1F4D-841B-EB5B612191D0}" type="sibTrans" cxnId="{4E34961C-E458-4946-9E81-6283296B2271}">
      <dgm:prSet/>
      <dgm:spPr/>
      <dgm:t>
        <a:bodyPr/>
        <a:lstStyle/>
        <a:p>
          <a:endParaRPr lang="pt-BR"/>
        </a:p>
      </dgm:t>
    </dgm:pt>
    <dgm:pt modelId="{C0360698-B13C-44E6-ADD3-490404FFA4C2}">
      <dgm:prSet phldrT="[Text]" custT="1"/>
      <dgm:spPr>
        <a:solidFill>
          <a:srgbClr val="215968">
            <a:alpha val="30000"/>
          </a:srgbClr>
        </a:solidFill>
      </dgm:spPr>
      <dgm:t>
        <a:bodyPr/>
        <a:lstStyle/>
        <a:p>
          <a:pPr>
            <a:lnSpc>
              <a:spcPct val="120000"/>
            </a:lnSpc>
          </a:pPr>
          <a:endParaRPr lang="pt-BR" sz="1400" dirty="0"/>
        </a:p>
      </dgm:t>
    </dgm:pt>
    <dgm:pt modelId="{4CAB783C-B848-4B40-9227-5E183CC8506A}" type="parTrans" cxnId="{C9A154AD-C836-4A37-8E49-4FC3FC2FF3E8}">
      <dgm:prSet/>
      <dgm:spPr/>
      <dgm:t>
        <a:bodyPr/>
        <a:lstStyle/>
        <a:p>
          <a:endParaRPr lang="pt-BR"/>
        </a:p>
      </dgm:t>
    </dgm:pt>
    <dgm:pt modelId="{A7397C20-DA7B-426B-A5A4-A3A5B91F5B4F}" type="sibTrans" cxnId="{C9A154AD-C836-4A37-8E49-4FC3FC2FF3E8}">
      <dgm:prSet/>
      <dgm:spPr/>
      <dgm:t>
        <a:bodyPr/>
        <a:lstStyle/>
        <a:p>
          <a:endParaRPr lang="pt-BR"/>
        </a:p>
      </dgm:t>
    </dgm:pt>
    <dgm:pt modelId="{5E7E5A40-A7BD-461B-BB39-16124B0788DD}">
      <dgm:prSet phldrT="[Text]" custT="1"/>
      <dgm:spPr>
        <a:solidFill>
          <a:srgbClr val="215968">
            <a:alpha val="30000"/>
          </a:srgbClr>
        </a:solidFill>
      </dgm:spPr>
      <dgm:t>
        <a:bodyPr/>
        <a:lstStyle/>
        <a:p>
          <a:pPr>
            <a:lnSpc>
              <a:spcPct val="120000"/>
            </a:lnSpc>
          </a:pPr>
          <a:endParaRPr lang="pt-BR" sz="1400" dirty="0"/>
        </a:p>
      </dgm:t>
    </dgm:pt>
    <dgm:pt modelId="{1CE4F761-381C-4445-B6EF-9237E677755E}" type="parTrans" cxnId="{E8A335CA-6075-471B-AFD7-AB5D3BB7360C}">
      <dgm:prSet/>
      <dgm:spPr/>
      <dgm:t>
        <a:bodyPr/>
        <a:lstStyle/>
        <a:p>
          <a:endParaRPr lang="pt-BR"/>
        </a:p>
      </dgm:t>
    </dgm:pt>
    <dgm:pt modelId="{D91E1953-D871-4C36-84F3-DF02234E1C58}" type="sibTrans" cxnId="{E8A335CA-6075-471B-AFD7-AB5D3BB7360C}">
      <dgm:prSet/>
      <dgm:spPr/>
      <dgm:t>
        <a:bodyPr/>
        <a:lstStyle/>
        <a:p>
          <a:endParaRPr lang="pt-BR"/>
        </a:p>
      </dgm:t>
    </dgm:pt>
    <dgm:pt modelId="{49CB4107-FCC5-664F-9A36-4EF747A8978E}" type="pres">
      <dgm:prSet presAssocID="{463C0CBE-AEA2-B246-B564-A7DBCEBF55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8622D91-2E6B-8047-8397-62EDEDF4F053}" type="pres">
      <dgm:prSet presAssocID="{AF246666-CBAE-6445-8B0A-ACD3269E5206}" presName="composite" presStyleCnt="0"/>
      <dgm:spPr/>
    </dgm:pt>
    <dgm:pt modelId="{669DC9DA-54DA-EB44-A6CF-373E7FA16689}" type="pres">
      <dgm:prSet presAssocID="{AF246666-CBAE-6445-8B0A-ACD3269E5206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750B04-39D0-B444-95B8-8EC3C4983B67}" type="pres">
      <dgm:prSet presAssocID="{AF246666-CBAE-6445-8B0A-ACD3269E5206}" presName="desTx" presStyleLbl="alignAccFollowNode1" presStyleIdx="0" presStyleCnt="5" custLinFactNeighborX="-3254" custLinFactNeighborY="10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40676E-6B08-E342-AB52-A05E27416FDC}" type="pres">
      <dgm:prSet presAssocID="{12C7BE0E-26AF-734F-9C7F-128C8A7C3995}" presName="space" presStyleCnt="0"/>
      <dgm:spPr/>
    </dgm:pt>
    <dgm:pt modelId="{226F2029-C211-E14E-9395-F3BF4BF217AE}" type="pres">
      <dgm:prSet presAssocID="{08BA2C34-DFF3-8240-BC86-0C468752947A}" presName="composite" presStyleCnt="0"/>
      <dgm:spPr/>
    </dgm:pt>
    <dgm:pt modelId="{9C9EFBBF-24DF-284E-A956-50B3E63EDFC5}" type="pres">
      <dgm:prSet presAssocID="{08BA2C34-DFF3-8240-BC86-0C468752947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9E4DAB-C8D6-B144-9221-87B320FCD38E}" type="pres">
      <dgm:prSet presAssocID="{08BA2C34-DFF3-8240-BC86-0C468752947A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7B9061-31CD-584A-8F7A-7E647BABF996}" type="pres">
      <dgm:prSet presAssocID="{C185CB2A-F71D-0743-A69B-A2BE794FC3E3}" presName="space" presStyleCnt="0"/>
      <dgm:spPr/>
    </dgm:pt>
    <dgm:pt modelId="{D1E92C89-54F8-934B-B32F-F51AFF8BD334}" type="pres">
      <dgm:prSet presAssocID="{3AF9467F-F1F3-5245-9BEA-443F9820072F}" presName="composite" presStyleCnt="0"/>
      <dgm:spPr/>
    </dgm:pt>
    <dgm:pt modelId="{A4DE78AA-F9D1-264E-9687-91F12ED594DB}" type="pres">
      <dgm:prSet presAssocID="{3AF9467F-F1F3-5245-9BEA-443F9820072F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729627-1F3B-4D40-AA25-2350FB1B7E83}" type="pres">
      <dgm:prSet presAssocID="{3AF9467F-F1F3-5245-9BEA-443F9820072F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2F7E5F-21F6-A549-B2C5-D67E14F99E4C}" type="pres">
      <dgm:prSet presAssocID="{1FE2EF5F-F727-0743-B7EB-AE8742CDF529}" presName="space" presStyleCnt="0"/>
      <dgm:spPr/>
    </dgm:pt>
    <dgm:pt modelId="{BA92AE05-9565-2549-9B42-F4F1780549C9}" type="pres">
      <dgm:prSet presAssocID="{FC130EAD-5581-734B-9CEF-E66E68F71260}" presName="composite" presStyleCnt="0"/>
      <dgm:spPr/>
    </dgm:pt>
    <dgm:pt modelId="{22A1333B-2186-904A-B32B-CD7A6D1ED93E}" type="pres">
      <dgm:prSet presAssocID="{FC130EAD-5581-734B-9CEF-E66E68F71260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BD5475-9B92-B941-8EC6-C4AA553668A4}" type="pres">
      <dgm:prSet presAssocID="{FC130EAD-5581-734B-9CEF-E66E68F71260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A8FD75-4D7B-B241-A5B1-BC72E3BCC93A}" type="pres">
      <dgm:prSet presAssocID="{46ECE554-CD06-F242-BFAA-5CD3A0A6F193}" presName="space" presStyleCnt="0"/>
      <dgm:spPr/>
    </dgm:pt>
    <dgm:pt modelId="{E090FFCA-F7A9-994B-9186-C007584135AD}" type="pres">
      <dgm:prSet presAssocID="{51956EAC-3882-044B-B5A1-B9B423CA01D2}" presName="composite" presStyleCnt="0"/>
      <dgm:spPr/>
    </dgm:pt>
    <dgm:pt modelId="{D82F9B4A-5ADB-4C43-AAF1-91F727BBDFFF}" type="pres">
      <dgm:prSet presAssocID="{51956EAC-3882-044B-B5A1-B9B423CA01D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F553E7-45E2-C94B-80D8-15157F02B835}" type="pres">
      <dgm:prSet presAssocID="{51956EAC-3882-044B-B5A1-B9B423CA01D2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E34961C-E458-4946-9E81-6283296B2271}" srcId="{51956EAC-3882-044B-B5A1-B9B423CA01D2}" destId="{CF055D83-5C19-3D49-A6D3-BDD8B8296292}" srcOrd="0" destOrd="0" parTransId="{E01B4164-85EC-0441-A292-97115EE6D851}" sibTransId="{CB0405E7-52E3-1F4D-841B-EB5B612191D0}"/>
    <dgm:cxn modelId="{04FDA424-E54C-4EAA-A1FF-A23CF1FDA6D3}" type="presOf" srcId="{51956EAC-3882-044B-B5A1-B9B423CA01D2}" destId="{D82F9B4A-5ADB-4C43-AAF1-91F727BBDFFF}" srcOrd="0" destOrd="0" presId="urn:microsoft.com/office/officeart/2005/8/layout/hList1"/>
    <dgm:cxn modelId="{5601F0DC-A158-48E5-A30F-B73DBCAFF960}" type="presOf" srcId="{9B1F1AA8-4C8C-3243-A0E0-B5E6125E0CF6}" destId="{989E4DAB-C8D6-B144-9221-87B320FCD38E}" srcOrd="0" destOrd="0" presId="urn:microsoft.com/office/officeart/2005/8/layout/hList1"/>
    <dgm:cxn modelId="{7A9FD0F5-29CF-4079-901B-D84D56D23970}" type="presOf" srcId="{B2717CFD-5922-4B48-8D72-B4F486E0826A}" destId="{F3750B04-39D0-B444-95B8-8EC3C4983B67}" srcOrd="0" destOrd="0" presId="urn:microsoft.com/office/officeart/2005/8/layout/hList1"/>
    <dgm:cxn modelId="{E8A335CA-6075-471B-AFD7-AB5D3BB7360C}" srcId="{51956EAC-3882-044B-B5A1-B9B423CA01D2}" destId="{5E7E5A40-A7BD-461B-BB39-16124B0788DD}" srcOrd="1" destOrd="0" parTransId="{1CE4F761-381C-4445-B6EF-9237E677755E}" sibTransId="{D91E1953-D871-4C36-84F3-DF02234E1C58}"/>
    <dgm:cxn modelId="{DA17E813-9FAD-5E48-8B6F-2E116FAD84E7}" srcId="{3AF9467F-F1F3-5245-9BEA-443F9820072F}" destId="{DF1D67D0-C066-2B42-9B6F-5529C51AE6E9}" srcOrd="0" destOrd="0" parTransId="{3DF1F7D5-DCE9-F64B-95F8-6FA06D95B49C}" sibTransId="{20A048B9-8E28-BD48-BBA1-F6673F70A733}"/>
    <dgm:cxn modelId="{C8630516-39E6-4764-9264-C20C32B7F6BF}" type="presOf" srcId="{3AF9467F-F1F3-5245-9BEA-443F9820072F}" destId="{A4DE78AA-F9D1-264E-9687-91F12ED594DB}" srcOrd="0" destOrd="0" presId="urn:microsoft.com/office/officeart/2005/8/layout/hList1"/>
    <dgm:cxn modelId="{8A6F62B5-0DF5-4BA6-B81B-1B55E01DFA1F}" type="presOf" srcId="{C0360698-B13C-44E6-ADD3-490404FFA4C2}" destId="{81F553E7-45E2-C94B-80D8-15157F02B835}" srcOrd="0" destOrd="2" presId="urn:microsoft.com/office/officeart/2005/8/layout/hList1"/>
    <dgm:cxn modelId="{4E975B04-3E0B-4962-814D-A976EBA7E7A6}" type="presOf" srcId="{5E7E5A40-A7BD-461B-BB39-16124B0788DD}" destId="{81F553E7-45E2-C94B-80D8-15157F02B835}" srcOrd="0" destOrd="1" presId="urn:microsoft.com/office/officeart/2005/8/layout/hList1"/>
    <dgm:cxn modelId="{24CA9DF4-B75D-8D47-9096-608ABC4E8F0A}" srcId="{463C0CBE-AEA2-B246-B564-A7DBCEBF5524}" destId="{3AF9467F-F1F3-5245-9BEA-443F9820072F}" srcOrd="2" destOrd="0" parTransId="{A7167D25-7559-9948-B4AF-08712CC6B0DC}" sibTransId="{1FE2EF5F-F727-0743-B7EB-AE8742CDF529}"/>
    <dgm:cxn modelId="{ACB5409B-269B-4D15-AA84-5BFFCB7971B1}" type="presOf" srcId="{AF246666-CBAE-6445-8B0A-ACD3269E5206}" destId="{669DC9DA-54DA-EB44-A6CF-373E7FA16689}" srcOrd="0" destOrd="0" presId="urn:microsoft.com/office/officeart/2005/8/layout/hList1"/>
    <dgm:cxn modelId="{E416D0EF-0763-4D16-BCBA-79AC1B422D39}" type="presOf" srcId="{DF1D67D0-C066-2B42-9B6F-5529C51AE6E9}" destId="{B9729627-1F3B-4D40-AA25-2350FB1B7E83}" srcOrd="0" destOrd="0" presId="urn:microsoft.com/office/officeart/2005/8/layout/hList1"/>
    <dgm:cxn modelId="{68314645-F371-4A6E-B6F5-AA4BA36E18F1}" type="presOf" srcId="{08BA2C34-DFF3-8240-BC86-0C468752947A}" destId="{9C9EFBBF-24DF-284E-A956-50B3E63EDFC5}" srcOrd="0" destOrd="0" presId="urn:microsoft.com/office/officeart/2005/8/layout/hList1"/>
    <dgm:cxn modelId="{301A3A21-8374-4CD9-8BFA-CA8E5FD60E90}" type="presOf" srcId="{CF055D83-5C19-3D49-A6D3-BDD8B8296292}" destId="{81F553E7-45E2-C94B-80D8-15157F02B835}" srcOrd="0" destOrd="0" presId="urn:microsoft.com/office/officeart/2005/8/layout/hList1"/>
    <dgm:cxn modelId="{8E950714-186B-F341-9F66-5CF0923F8D4B}" srcId="{463C0CBE-AEA2-B246-B564-A7DBCEBF5524}" destId="{08BA2C34-DFF3-8240-BC86-0C468752947A}" srcOrd="1" destOrd="0" parTransId="{490B2F24-840D-DA4C-A516-805DE8036CD1}" sibTransId="{C185CB2A-F71D-0743-A69B-A2BE794FC3E3}"/>
    <dgm:cxn modelId="{CFFA75E5-0E6F-B24B-85EC-DCE738001C3A}" srcId="{463C0CBE-AEA2-B246-B564-A7DBCEBF5524}" destId="{FC130EAD-5581-734B-9CEF-E66E68F71260}" srcOrd="3" destOrd="0" parTransId="{8A287980-008F-0342-B11D-8F76240AA698}" sibTransId="{46ECE554-CD06-F242-BFAA-5CD3A0A6F193}"/>
    <dgm:cxn modelId="{1A90D807-4135-4DC9-BB87-F59BC4937F47}" type="presOf" srcId="{FC130EAD-5581-734B-9CEF-E66E68F71260}" destId="{22A1333B-2186-904A-B32B-CD7A6D1ED93E}" srcOrd="0" destOrd="0" presId="urn:microsoft.com/office/officeart/2005/8/layout/hList1"/>
    <dgm:cxn modelId="{C9A154AD-C836-4A37-8E49-4FC3FC2FF3E8}" srcId="{51956EAC-3882-044B-B5A1-B9B423CA01D2}" destId="{C0360698-B13C-44E6-ADD3-490404FFA4C2}" srcOrd="2" destOrd="0" parTransId="{4CAB783C-B848-4B40-9227-5E183CC8506A}" sibTransId="{A7397C20-DA7B-426B-A5A4-A3A5B91F5B4F}"/>
    <dgm:cxn modelId="{5587FBC8-89C3-487F-803D-48FC37D2E5F3}" type="presOf" srcId="{463C0CBE-AEA2-B246-B564-A7DBCEBF5524}" destId="{49CB4107-FCC5-664F-9A36-4EF747A8978E}" srcOrd="0" destOrd="0" presId="urn:microsoft.com/office/officeart/2005/8/layout/hList1"/>
    <dgm:cxn modelId="{5172C43A-FB1F-B243-ACD5-02FBA03546B2}" srcId="{08BA2C34-DFF3-8240-BC86-0C468752947A}" destId="{9B1F1AA8-4C8C-3243-A0E0-B5E6125E0CF6}" srcOrd="0" destOrd="0" parTransId="{6A2BF128-6FA7-F042-84FF-E5FAFE44FB99}" sibTransId="{370EBACC-16E0-7E43-9037-3CB84794F9C1}"/>
    <dgm:cxn modelId="{8F585431-BACC-BF40-AB4F-AA2A7C58418E}" srcId="{FC130EAD-5581-734B-9CEF-E66E68F71260}" destId="{B1E92271-67CD-8241-AB0F-986101375BA3}" srcOrd="0" destOrd="0" parTransId="{CE4D26E0-5912-7041-8119-C2394B016AF5}" sibTransId="{33EA4558-8CB8-7744-9A5D-7FBA63E80414}"/>
    <dgm:cxn modelId="{F824717B-5FFF-45EA-81FD-DE52BE0F358A}" type="presOf" srcId="{B1E92271-67CD-8241-AB0F-986101375BA3}" destId="{41BD5475-9B92-B941-8EC6-C4AA553668A4}" srcOrd="0" destOrd="0" presId="urn:microsoft.com/office/officeart/2005/8/layout/hList1"/>
    <dgm:cxn modelId="{36F9EDF9-191A-6B47-B816-24A54955571A}" srcId="{AF246666-CBAE-6445-8B0A-ACD3269E5206}" destId="{B2717CFD-5922-4B48-8D72-B4F486E0826A}" srcOrd="0" destOrd="0" parTransId="{5D6C3AED-75C4-9D4C-AC82-A11BC5A1CFFE}" sibTransId="{E549AB82-7964-F344-99A2-03259493EFA9}"/>
    <dgm:cxn modelId="{15FF746B-A575-7D48-80CC-D690D00C8065}" srcId="{463C0CBE-AEA2-B246-B564-A7DBCEBF5524}" destId="{AF246666-CBAE-6445-8B0A-ACD3269E5206}" srcOrd="0" destOrd="0" parTransId="{C178AA89-AEFC-A743-A29D-C9B86E8F050D}" sibTransId="{12C7BE0E-26AF-734F-9C7F-128C8A7C3995}"/>
    <dgm:cxn modelId="{246AA718-54F6-1543-9646-F5AAFE6C0D6D}" srcId="{463C0CBE-AEA2-B246-B564-A7DBCEBF5524}" destId="{51956EAC-3882-044B-B5A1-B9B423CA01D2}" srcOrd="4" destOrd="0" parTransId="{FC5754CE-5CF7-D640-ABD1-A51A8E911A22}" sibTransId="{C1922653-3FC5-7E40-B739-C4E7791860A5}"/>
    <dgm:cxn modelId="{9D2B9C77-04C2-4C08-A69E-D1D89D4851C8}" type="presParOf" srcId="{49CB4107-FCC5-664F-9A36-4EF747A8978E}" destId="{58622D91-2E6B-8047-8397-62EDEDF4F053}" srcOrd="0" destOrd="0" presId="urn:microsoft.com/office/officeart/2005/8/layout/hList1"/>
    <dgm:cxn modelId="{69BF9991-09B0-43B1-B661-1F520D26B38B}" type="presParOf" srcId="{58622D91-2E6B-8047-8397-62EDEDF4F053}" destId="{669DC9DA-54DA-EB44-A6CF-373E7FA16689}" srcOrd="0" destOrd="0" presId="urn:microsoft.com/office/officeart/2005/8/layout/hList1"/>
    <dgm:cxn modelId="{376E5787-47BD-408F-969A-DDAA6D5E1E9D}" type="presParOf" srcId="{58622D91-2E6B-8047-8397-62EDEDF4F053}" destId="{F3750B04-39D0-B444-95B8-8EC3C4983B67}" srcOrd="1" destOrd="0" presId="urn:microsoft.com/office/officeart/2005/8/layout/hList1"/>
    <dgm:cxn modelId="{1AE23A3E-21ED-405F-800E-D9211BF4418B}" type="presParOf" srcId="{49CB4107-FCC5-664F-9A36-4EF747A8978E}" destId="{8940676E-6B08-E342-AB52-A05E27416FDC}" srcOrd="1" destOrd="0" presId="urn:microsoft.com/office/officeart/2005/8/layout/hList1"/>
    <dgm:cxn modelId="{D5D126CB-8A33-4015-9D1B-937DED5015EF}" type="presParOf" srcId="{49CB4107-FCC5-664F-9A36-4EF747A8978E}" destId="{226F2029-C211-E14E-9395-F3BF4BF217AE}" srcOrd="2" destOrd="0" presId="urn:microsoft.com/office/officeart/2005/8/layout/hList1"/>
    <dgm:cxn modelId="{CCB8A000-6592-4AFE-8031-2A9AD634E1A0}" type="presParOf" srcId="{226F2029-C211-E14E-9395-F3BF4BF217AE}" destId="{9C9EFBBF-24DF-284E-A956-50B3E63EDFC5}" srcOrd="0" destOrd="0" presId="urn:microsoft.com/office/officeart/2005/8/layout/hList1"/>
    <dgm:cxn modelId="{27F52AED-3418-4B37-9541-7E3B91B464A3}" type="presParOf" srcId="{226F2029-C211-E14E-9395-F3BF4BF217AE}" destId="{989E4DAB-C8D6-B144-9221-87B320FCD38E}" srcOrd="1" destOrd="0" presId="urn:microsoft.com/office/officeart/2005/8/layout/hList1"/>
    <dgm:cxn modelId="{DC13DCBA-7196-462B-BC05-296E72978339}" type="presParOf" srcId="{49CB4107-FCC5-664F-9A36-4EF747A8978E}" destId="{467B9061-31CD-584A-8F7A-7E647BABF996}" srcOrd="3" destOrd="0" presId="urn:microsoft.com/office/officeart/2005/8/layout/hList1"/>
    <dgm:cxn modelId="{9F395696-1CB0-4166-8A4E-71784A6C736E}" type="presParOf" srcId="{49CB4107-FCC5-664F-9A36-4EF747A8978E}" destId="{D1E92C89-54F8-934B-B32F-F51AFF8BD334}" srcOrd="4" destOrd="0" presId="urn:microsoft.com/office/officeart/2005/8/layout/hList1"/>
    <dgm:cxn modelId="{761B60DB-F6CE-4847-B58D-755E13492852}" type="presParOf" srcId="{D1E92C89-54F8-934B-B32F-F51AFF8BD334}" destId="{A4DE78AA-F9D1-264E-9687-91F12ED594DB}" srcOrd="0" destOrd="0" presId="urn:microsoft.com/office/officeart/2005/8/layout/hList1"/>
    <dgm:cxn modelId="{7B77024D-74E7-4F2F-A0C1-EBAFFF7CDE9F}" type="presParOf" srcId="{D1E92C89-54F8-934B-B32F-F51AFF8BD334}" destId="{B9729627-1F3B-4D40-AA25-2350FB1B7E83}" srcOrd="1" destOrd="0" presId="urn:microsoft.com/office/officeart/2005/8/layout/hList1"/>
    <dgm:cxn modelId="{618FD1E0-76DC-43AA-A581-848A1BC750DE}" type="presParOf" srcId="{49CB4107-FCC5-664F-9A36-4EF747A8978E}" destId="{672F7E5F-21F6-A549-B2C5-D67E14F99E4C}" srcOrd="5" destOrd="0" presId="urn:microsoft.com/office/officeart/2005/8/layout/hList1"/>
    <dgm:cxn modelId="{11C89A13-9A64-4EAB-867F-F0C83AA1261D}" type="presParOf" srcId="{49CB4107-FCC5-664F-9A36-4EF747A8978E}" destId="{BA92AE05-9565-2549-9B42-F4F1780549C9}" srcOrd="6" destOrd="0" presId="urn:microsoft.com/office/officeart/2005/8/layout/hList1"/>
    <dgm:cxn modelId="{812B3C6B-1D71-4242-95AD-C993D3598DCE}" type="presParOf" srcId="{BA92AE05-9565-2549-9B42-F4F1780549C9}" destId="{22A1333B-2186-904A-B32B-CD7A6D1ED93E}" srcOrd="0" destOrd="0" presId="urn:microsoft.com/office/officeart/2005/8/layout/hList1"/>
    <dgm:cxn modelId="{E1FB8371-0335-48FB-92AC-F8B30115A205}" type="presParOf" srcId="{BA92AE05-9565-2549-9B42-F4F1780549C9}" destId="{41BD5475-9B92-B941-8EC6-C4AA553668A4}" srcOrd="1" destOrd="0" presId="urn:microsoft.com/office/officeart/2005/8/layout/hList1"/>
    <dgm:cxn modelId="{BA3C3D80-FB1A-4E18-861B-DF531428AF66}" type="presParOf" srcId="{49CB4107-FCC5-664F-9A36-4EF747A8978E}" destId="{B6A8FD75-4D7B-B241-A5B1-BC72E3BCC93A}" srcOrd="7" destOrd="0" presId="urn:microsoft.com/office/officeart/2005/8/layout/hList1"/>
    <dgm:cxn modelId="{461D093C-AD96-480F-A73D-5B0FA4623164}" type="presParOf" srcId="{49CB4107-FCC5-664F-9A36-4EF747A8978E}" destId="{E090FFCA-F7A9-994B-9186-C007584135AD}" srcOrd="8" destOrd="0" presId="urn:microsoft.com/office/officeart/2005/8/layout/hList1"/>
    <dgm:cxn modelId="{474C632B-2079-4D3C-B9FB-BD683449D61C}" type="presParOf" srcId="{E090FFCA-F7A9-994B-9186-C007584135AD}" destId="{D82F9B4A-5ADB-4C43-AAF1-91F727BBDFFF}" srcOrd="0" destOrd="0" presId="urn:microsoft.com/office/officeart/2005/8/layout/hList1"/>
    <dgm:cxn modelId="{5515D4DC-A921-4990-AA3A-EC9E4364DB19}" type="presParOf" srcId="{E090FFCA-F7A9-994B-9186-C007584135AD}" destId="{81F553E7-45E2-C94B-80D8-15157F02B8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D05AE-EEA5-0A4C-A2C1-7D37F27B88EB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641FF473-ABE6-7142-A730-38CFD326DD18}">
      <dgm:prSet phldrT="[Text]" custT="1"/>
      <dgm:spPr>
        <a:solidFill>
          <a:srgbClr val="215968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pt-BR" sz="1200" dirty="0" smtClean="0"/>
            <a:t>metodologia</a:t>
          </a:r>
          <a:endParaRPr lang="pt-BR" sz="1200" dirty="0"/>
        </a:p>
      </dgm:t>
    </dgm:pt>
    <dgm:pt modelId="{EEC1E32E-349F-984D-A03B-B1B0D2648C94}" type="parTrans" cxnId="{4836E430-D973-A443-95C9-F2A5E139A9D5}">
      <dgm:prSet/>
      <dgm:spPr/>
      <dgm:t>
        <a:bodyPr/>
        <a:lstStyle/>
        <a:p>
          <a:endParaRPr lang="pt-BR"/>
        </a:p>
      </dgm:t>
    </dgm:pt>
    <dgm:pt modelId="{BBFC06FF-13D2-D24F-816E-F2853D555B8F}" type="sibTrans" cxnId="{4836E430-D973-A443-95C9-F2A5E139A9D5}">
      <dgm:prSet/>
      <dgm:spPr/>
      <dgm:t>
        <a:bodyPr/>
        <a:lstStyle/>
        <a:p>
          <a:endParaRPr lang="pt-BR"/>
        </a:p>
      </dgm:t>
    </dgm:pt>
    <dgm:pt modelId="{97212762-BB25-5A48-81C1-7B3370B8280F}">
      <dgm:prSet phldrT="[Text]" custT="1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sz="1400" dirty="0" smtClean="0"/>
            <a:t> </a:t>
          </a:r>
          <a:endParaRPr lang="pt-BR" sz="1400" dirty="0"/>
        </a:p>
      </dgm:t>
    </dgm:pt>
    <dgm:pt modelId="{4BD3A3A7-655C-FF42-8196-3A9F39BA4353}" type="parTrans" cxnId="{D9FFD505-4C4E-B045-8ECA-0D203038609B}">
      <dgm:prSet/>
      <dgm:spPr/>
      <dgm:t>
        <a:bodyPr/>
        <a:lstStyle/>
        <a:p>
          <a:endParaRPr lang="pt-BR"/>
        </a:p>
      </dgm:t>
    </dgm:pt>
    <dgm:pt modelId="{1E27233F-7C19-1F46-A236-ABE463A0BDB0}" type="sibTrans" cxnId="{D9FFD505-4C4E-B045-8ECA-0D203038609B}">
      <dgm:prSet/>
      <dgm:spPr/>
      <dgm:t>
        <a:bodyPr/>
        <a:lstStyle/>
        <a:p>
          <a:endParaRPr lang="pt-BR"/>
        </a:p>
      </dgm:t>
    </dgm:pt>
    <dgm:pt modelId="{50EA40B0-B379-B74B-992D-67470E486DF2}">
      <dgm:prSet phldrT="[Text]" custT="1"/>
      <dgm:spPr>
        <a:solidFill>
          <a:schemeClr val="accent5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sz="1400" dirty="0" smtClean="0"/>
            <a:t> </a:t>
          </a:r>
          <a:endParaRPr lang="pt-BR" sz="1400" dirty="0"/>
        </a:p>
      </dgm:t>
    </dgm:pt>
    <dgm:pt modelId="{65E6C141-EC3F-0D41-9972-94CFFB2E40BE}" type="parTrans" cxnId="{C4C73F33-FF75-EA4C-8BCF-BB44B7AF6CB5}">
      <dgm:prSet/>
      <dgm:spPr/>
      <dgm:t>
        <a:bodyPr/>
        <a:lstStyle/>
        <a:p>
          <a:endParaRPr lang="pt-BR"/>
        </a:p>
      </dgm:t>
    </dgm:pt>
    <dgm:pt modelId="{9F75744C-B643-AA42-BC1B-EFFADE3DFD1E}" type="sibTrans" cxnId="{C4C73F33-FF75-EA4C-8BCF-BB44B7AF6CB5}">
      <dgm:prSet/>
      <dgm:spPr/>
      <dgm:t>
        <a:bodyPr/>
        <a:lstStyle/>
        <a:p>
          <a:endParaRPr lang="pt-BR"/>
        </a:p>
      </dgm:t>
    </dgm:pt>
    <dgm:pt modelId="{5E26080A-BAEA-224F-B034-B50091140398}" type="pres">
      <dgm:prSet presAssocID="{CDCD05AE-EEA5-0A4C-A2C1-7D37F27B88E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CC8A808-C5A6-8D4B-8C4F-1983C47BCD86}" type="pres">
      <dgm:prSet presAssocID="{641FF473-ABE6-7142-A730-38CFD326DD18}" presName="gear1" presStyleLbl="node1" presStyleIdx="0" presStyleCnt="3" custScaleX="11273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1DEE5C-5545-D94F-A242-411092A543D6}" type="pres">
      <dgm:prSet presAssocID="{641FF473-ABE6-7142-A730-38CFD326DD18}" presName="gear1srcNode" presStyleLbl="node1" presStyleIdx="0" presStyleCnt="3"/>
      <dgm:spPr/>
      <dgm:t>
        <a:bodyPr/>
        <a:lstStyle/>
        <a:p>
          <a:endParaRPr lang="pt-BR"/>
        </a:p>
      </dgm:t>
    </dgm:pt>
    <dgm:pt modelId="{F15B0DCA-B64F-F340-8215-89197663FC43}" type="pres">
      <dgm:prSet presAssocID="{641FF473-ABE6-7142-A730-38CFD326DD18}" presName="gear1dstNode" presStyleLbl="node1" presStyleIdx="0" presStyleCnt="3"/>
      <dgm:spPr/>
      <dgm:t>
        <a:bodyPr/>
        <a:lstStyle/>
        <a:p>
          <a:endParaRPr lang="pt-BR"/>
        </a:p>
      </dgm:t>
    </dgm:pt>
    <dgm:pt modelId="{16AAB587-3414-0C4A-AA1A-69022A5690FF}" type="pres">
      <dgm:prSet presAssocID="{97212762-BB25-5A48-81C1-7B3370B8280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E19EE8-FE41-3B43-B655-F694050C844A}" type="pres">
      <dgm:prSet presAssocID="{97212762-BB25-5A48-81C1-7B3370B8280F}" presName="gear2srcNode" presStyleLbl="node1" presStyleIdx="1" presStyleCnt="3"/>
      <dgm:spPr/>
      <dgm:t>
        <a:bodyPr/>
        <a:lstStyle/>
        <a:p>
          <a:endParaRPr lang="pt-BR"/>
        </a:p>
      </dgm:t>
    </dgm:pt>
    <dgm:pt modelId="{2A252DEC-C7DC-6E40-A321-9F402E8F3522}" type="pres">
      <dgm:prSet presAssocID="{97212762-BB25-5A48-81C1-7B3370B8280F}" presName="gear2dstNode" presStyleLbl="node1" presStyleIdx="1" presStyleCnt="3"/>
      <dgm:spPr/>
      <dgm:t>
        <a:bodyPr/>
        <a:lstStyle/>
        <a:p>
          <a:endParaRPr lang="pt-BR"/>
        </a:p>
      </dgm:t>
    </dgm:pt>
    <dgm:pt modelId="{C25E3D99-86C5-2544-B0A2-76B607E13C8B}" type="pres">
      <dgm:prSet presAssocID="{50EA40B0-B379-B74B-992D-67470E486DF2}" presName="gear3" presStyleLbl="node1" presStyleIdx="2" presStyleCnt="3"/>
      <dgm:spPr/>
      <dgm:t>
        <a:bodyPr/>
        <a:lstStyle/>
        <a:p>
          <a:endParaRPr lang="pt-BR"/>
        </a:p>
      </dgm:t>
    </dgm:pt>
    <dgm:pt modelId="{A3D2A314-6FAC-2C45-8551-0BC3DAA21DC8}" type="pres">
      <dgm:prSet presAssocID="{50EA40B0-B379-B74B-992D-67470E486DF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3E3F01-C1D7-C34F-B9F3-C46B6130DE22}" type="pres">
      <dgm:prSet presAssocID="{50EA40B0-B379-B74B-992D-67470E486DF2}" presName="gear3srcNode" presStyleLbl="node1" presStyleIdx="2" presStyleCnt="3"/>
      <dgm:spPr/>
      <dgm:t>
        <a:bodyPr/>
        <a:lstStyle/>
        <a:p>
          <a:endParaRPr lang="pt-BR"/>
        </a:p>
      </dgm:t>
    </dgm:pt>
    <dgm:pt modelId="{CEB32C51-9035-154F-82FF-F28BEAB3C5FC}" type="pres">
      <dgm:prSet presAssocID="{50EA40B0-B379-B74B-992D-67470E486DF2}" presName="gear3dstNode" presStyleLbl="node1" presStyleIdx="2" presStyleCnt="3"/>
      <dgm:spPr/>
      <dgm:t>
        <a:bodyPr/>
        <a:lstStyle/>
        <a:p>
          <a:endParaRPr lang="pt-BR"/>
        </a:p>
      </dgm:t>
    </dgm:pt>
    <dgm:pt modelId="{DFEED011-E0A1-1943-846E-7CF0D06FE0F6}" type="pres">
      <dgm:prSet presAssocID="{BBFC06FF-13D2-D24F-816E-F2853D555B8F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185652E9-944A-5F4E-993F-C8A47BF40FCC}" type="pres">
      <dgm:prSet presAssocID="{1E27233F-7C19-1F46-A236-ABE463A0BDB0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A9075EAC-B59B-274A-BABE-7A58900D4BAA}" type="pres">
      <dgm:prSet presAssocID="{9F75744C-B643-AA42-BC1B-EFFADE3DFD1E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C79B941E-FF24-4CC9-B13F-DB0D0549D25B}" type="presOf" srcId="{641FF473-ABE6-7142-A730-38CFD326DD18}" destId="{E71DEE5C-5545-D94F-A242-411092A543D6}" srcOrd="1" destOrd="0" presId="urn:microsoft.com/office/officeart/2005/8/layout/gear1"/>
    <dgm:cxn modelId="{84F72165-BB3F-4800-A231-4FA1DBDBD79E}" type="presOf" srcId="{641FF473-ABE6-7142-A730-38CFD326DD18}" destId="{2CC8A808-C5A6-8D4B-8C4F-1983C47BCD86}" srcOrd="0" destOrd="0" presId="urn:microsoft.com/office/officeart/2005/8/layout/gear1"/>
    <dgm:cxn modelId="{03DFD13C-2473-4A60-A5A1-C7C3BE255C7B}" type="presOf" srcId="{97212762-BB25-5A48-81C1-7B3370B8280F}" destId="{4DE19EE8-FE41-3B43-B655-F694050C844A}" srcOrd="1" destOrd="0" presId="urn:microsoft.com/office/officeart/2005/8/layout/gear1"/>
    <dgm:cxn modelId="{C91059F3-4568-469D-BC5D-2861328AF6F3}" type="presOf" srcId="{9F75744C-B643-AA42-BC1B-EFFADE3DFD1E}" destId="{A9075EAC-B59B-274A-BABE-7A58900D4BAA}" srcOrd="0" destOrd="0" presId="urn:microsoft.com/office/officeart/2005/8/layout/gear1"/>
    <dgm:cxn modelId="{4502AD24-9D60-4C9F-804F-B40B46E6440D}" type="presOf" srcId="{CDCD05AE-EEA5-0A4C-A2C1-7D37F27B88EB}" destId="{5E26080A-BAEA-224F-B034-B50091140398}" srcOrd="0" destOrd="0" presId="urn:microsoft.com/office/officeart/2005/8/layout/gear1"/>
    <dgm:cxn modelId="{BF678094-D3A9-4375-9E56-58593E9694CF}" type="presOf" srcId="{1E27233F-7C19-1F46-A236-ABE463A0BDB0}" destId="{185652E9-944A-5F4E-993F-C8A47BF40FCC}" srcOrd="0" destOrd="0" presId="urn:microsoft.com/office/officeart/2005/8/layout/gear1"/>
    <dgm:cxn modelId="{3B00EFB8-B763-41F7-9608-77B4B70C6802}" type="presOf" srcId="{50EA40B0-B379-B74B-992D-67470E486DF2}" destId="{CEB32C51-9035-154F-82FF-F28BEAB3C5FC}" srcOrd="3" destOrd="0" presId="urn:microsoft.com/office/officeart/2005/8/layout/gear1"/>
    <dgm:cxn modelId="{4836E430-D973-A443-95C9-F2A5E139A9D5}" srcId="{CDCD05AE-EEA5-0A4C-A2C1-7D37F27B88EB}" destId="{641FF473-ABE6-7142-A730-38CFD326DD18}" srcOrd="0" destOrd="0" parTransId="{EEC1E32E-349F-984D-A03B-B1B0D2648C94}" sibTransId="{BBFC06FF-13D2-D24F-816E-F2853D555B8F}"/>
    <dgm:cxn modelId="{122FAC48-73A2-416C-8A97-A3EBEBF9E8E8}" type="presOf" srcId="{50EA40B0-B379-B74B-992D-67470E486DF2}" destId="{C25E3D99-86C5-2544-B0A2-76B607E13C8B}" srcOrd="0" destOrd="0" presId="urn:microsoft.com/office/officeart/2005/8/layout/gear1"/>
    <dgm:cxn modelId="{E1579239-B2B0-4547-BF73-5E0E13CE26F8}" type="presOf" srcId="{641FF473-ABE6-7142-A730-38CFD326DD18}" destId="{F15B0DCA-B64F-F340-8215-89197663FC43}" srcOrd="2" destOrd="0" presId="urn:microsoft.com/office/officeart/2005/8/layout/gear1"/>
    <dgm:cxn modelId="{C4C73F33-FF75-EA4C-8BCF-BB44B7AF6CB5}" srcId="{CDCD05AE-EEA5-0A4C-A2C1-7D37F27B88EB}" destId="{50EA40B0-B379-B74B-992D-67470E486DF2}" srcOrd="2" destOrd="0" parTransId="{65E6C141-EC3F-0D41-9972-94CFFB2E40BE}" sibTransId="{9F75744C-B643-AA42-BC1B-EFFADE3DFD1E}"/>
    <dgm:cxn modelId="{9D5AE72E-853A-491D-83FD-712B34A8C2A2}" type="presOf" srcId="{50EA40B0-B379-B74B-992D-67470E486DF2}" destId="{A3D2A314-6FAC-2C45-8551-0BC3DAA21DC8}" srcOrd="1" destOrd="0" presId="urn:microsoft.com/office/officeart/2005/8/layout/gear1"/>
    <dgm:cxn modelId="{1CDFE745-A2DE-46ED-9F29-CE7E321F7242}" type="presOf" srcId="{97212762-BB25-5A48-81C1-7B3370B8280F}" destId="{16AAB587-3414-0C4A-AA1A-69022A5690FF}" srcOrd="0" destOrd="0" presId="urn:microsoft.com/office/officeart/2005/8/layout/gear1"/>
    <dgm:cxn modelId="{6F093066-DC97-4382-B777-550EF2233A49}" type="presOf" srcId="{97212762-BB25-5A48-81C1-7B3370B8280F}" destId="{2A252DEC-C7DC-6E40-A321-9F402E8F3522}" srcOrd="2" destOrd="0" presId="urn:microsoft.com/office/officeart/2005/8/layout/gear1"/>
    <dgm:cxn modelId="{D021318F-9B5D-45C6-BEAC-0A0D21D46FA6}" type="presOf" srcId="{50EA40B0-B379-B74B-992D-67470E486DF2}" destId="{723E3F01-C1D7-C34F-B9F3-C46B6130DE22}" srcOrd="2" destOrd="0" presId="urn:microsoft.com/office/officeart/2005/8/layout/gear1"/>
    <dgm:cxn modelId="{91716488-B510-4018-841F-BBAF2C720BC3}" type="presOf" srcId="{BBFC06FF-13D2-D24F-816E-F2853D555B8F}" destId="{DFEED011-E0A1-1943-846E-7CF0D06FE0F6}" srcOrd="0" destOrd="0" presId="urn:microsoft.com/office/officeart/2005/8/layout/gear1"/>
    <dgm:cxn modelId="{D9FFD505-4C4E-B045-8ECA-0D203038609B}" srcId="{CDCD05AE-EEA5-0A4C-A2C1-7D37F27B88EB}" destId="{97212762-BB25-5A48-81C1-7B3370B8280F}" srcOrd="1" destOrd="0" parTransId="{4BD3A3A7-655C-FF42-8196-3A9F39BA4353}" sibTransId="{1E27233F-7C19-1F46-A236-ABE463A0BDB0}"/>
    <dgm:cxn modelId="{5A98A3C9-CE6C-47DA-9625-C0BE7FB0F430}" type="presParOf" srcId="{5E26080A-BAEA-224F-B034-B50091140398}" destId="{2CC8A808-C5A6-8D4B-8C4F-1983C47BCD86}" srcOrd="0" destOrd="0" presId="urn:microsoft.com/office/officeart/2005/8/layout/gear1"/>
    <dgm:cxn modelId="{905AD9D2-DF93-47C3-96A2-ABA201C69D51}" type="presParOf" srcId="{5E26080A-BAEA-224F-B034-B50091140398}" destId="{E71DEE5C-5545-D94F-A242-411092A543D6}" srcOrd="1" destOrd="0" presId="urn:microsoft.com/office/officeart/2005/8/layout/gear1"/>
    <dgm:cxn modelId="{7456AF84-AC45-4BE3-9798-4A8D6629B931}" type="presParOf" srcId="{5E26080A-BAEA-224F-B034-B50091140398}" destId="{F15B0DCA-B64F-F340-8215-89197663FC43}" srcOrd="2" destOrd="0" presId="urn:microsoft.com/office/officeart/2005/8/layout/gear1"/>
    <dgm:cxn modelId="{756F6527-9269-421F-A9E5-F263E965D715}" type="presParOf" srcId="{5E26080A-BAEA-224F-B034-B50091140398}" destId="{16AAB587-3414-0C4A-AA1A-69022A5690FF}" srcOrd="3" destOrd="0" presId="urn:microsoft.com/office/officeart/2005/8/layout/gear1"/>
    <dgm:cxn modelId="{E421B631-A1A8-4DDB-9C17-326F1D2F1B64}" type="presParOf" srcId="{5E26080A-BAEA-224F-B034-B50091140398}" destId="{4DE19EE8-FE41-3B43-B655-F694050C844A}" srcOrd="4" destOrd="0" presId="urn:microsoft.com/office/officeart/2005/8/layout/gear1"/>
    <dgm:cxn modelId="{2A5B4D96-4A74-40B1-92C3-E4513AE0720D}" type="presParOf" srcId="{5E26080A-BAEA-224F-B034-B50091140398}" destId="{2A252DEC-C7DC-6E40-A321-9F402E8F3522}" srcOrd="5" destOrd="0" presId="urn:microsoft.com/office/officeart/2005/8/layout/gear1"/>
    <dgm:cxn modelId="{90C2959E-C7F6-4378-B36A-E3D0D890CF10}" type="presParOf" srcId="{5E26080A-BAEA-224F-B034-B50091140398}" destId="{C25E3D99-86C5-2544-B0A2-76B607E13C8B}" srcOrd="6" destOrd="0" presId="urn:microsoft.com/office/officeart/2005/8/layout/gear1"/>
    <dgm:cxn modelId="{B323E0A5-C936-4DA1-97C9-5B140C00CE60}" type="presParOf" srcId="{5E26080A-BAEA-224F-B034-B50091140398}" destId="{A3D2A314-6FAC-2C45-8551-0BC3DAA21DC8}" srcOrd="7" destOrd="0" presId="urn:microsoft.com/office/officeart/2005/8/layout/gear1"/>
    <dgm:cxn modelId="{6576F038-4561-4D6A-80A1-C70342BB7D08}" type="presParOf" srcId="{5E26080A-BAEA-224F-B034-B50091140398}" destId="{723E3F01-C1D7-C34F-B9F3-C46B6130DE22}" srcOrd="8" destOrd="0" presId="urn:microsoft.com/office/officeart/2005/8/layout/gear1"/>
    <dgm:cxn modelId="{3C3B7B93-6E41-4555-99ED-8F419DC592EA}" type="presParOf" srcId="{5E26080A-BAEA-224F-B034-B50091140398}" destId="{CEB32C51-9035-154F-82FF-F28BEAB3C5FC}" srcOrd="9" destOrd="0" presId="urn:microsoft.com/office/officeart/2005/8/layout/gear1"/>
    <dgm:cxn modelId="{CB5D9F0A-AD2F-4701-9C16-664A6BA56321}" type="presParOf" srcId="{5E26080A-BAEA-224F-B034-B50091140398}" destId="{DFEED011-E0A1-1943-846E-7CF0D06FE0F6}" srcOrd="10" destOrd="0" presId="urn:microsoft.com/office/officeart/2005/8/layout/gear1"/>
    <dgm:cxn modelId="{3183EE4B-5286-4AB5-B7FA-8021601D0AE9}" type="presParOf" srcId="{5E26080A-BAEA-224F-B034-B50091140398}" destId="{185652E9-944A-5F4E-993F-C8A47BF40FCC}" srcOrd="11" destOrd="0" presId="urn:microsoft.com/office/officeart/2005/8/layout/gear1"/>
    <dgm:cxn modelId="{DAD4350A-95B4-4ACD-9C11-54F6846F302D}" type="presParOf" srcId="{5E26080A-BAEA-224F-B034-B50091140398}" destId="{A9075EAC-B59B-274A-BABE-7A58900D4BA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A9D322-76DC-4962-BBC3-2A5DB09C889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800F74-6837-4598-958E-A340F2EF3602}">
      <dgm:prSet phldrT="[Texto]" custT="1"/>
      <dgm:spPr/>
      <dgm:t>
        <a:bodyPr/>
        <a:lstStyle/>
        <a:p>
          <a:r>
            <a:rPr lang="pt-BR" sz="2000" b="1" dirty="0" smtClean="0"/>
            <a:t>AVALIAÇÃO AGENDADA  (Realizada no polo </a:t>
          </a:r>
          <a:r>
            <a:rPr lang="pt-BR" sz="2000" b="1" dirty="0" err="1" smtClean="0"/>
            <a:t>EaD</a:t>
          </a:r>
          <a:r>
            <a:rPr lang="pt-BR" sz="2000" b="1" dirty="0" smtClean="0"/>
            <a:t>)  60% da avaliação</a:t>
          </a:r>
          <a:endParaRPr lang="pt-BR" sz="2000" dirty="0"/>
        </a:p>
      </dgm:t>
    </dgm:pt>
    <dgm:pt modelId="{CA8EB4BB-D8FB-4392-868A-FF4DEDCCB6F2}" type="parTrans" cxnId="{36C787F5-5D66-4473-A39E-106096848056}">
      <dgm:prSet/>
      <dgm:spPr/>
      <dgm:t>
        <a:bodyPr/>
        <a:lstStyle/>
        <a:p>
          <a:endParaRPr lang="pt-BR"/>
        </a:p>
      </dgm:t>
    </dgm:pt>
    <dgm:pt modelId="{6A10C995-ED50-4FA7-ADE6-4BF9D5917690}" type="sibTrans" cxnId="{36C787F5-5D66-4473-A39E-106096848056}">
      <dgm:prSet/>
      <dgm:spPr/>
      <dgm:t>
        <a:bodyPr/>
        <a:lstStyle/>
        <a:p>
          <a:endParaRPr lang="pt-BR"/>
        </a:p>
      </dgm:t>
    </dgm:pt>
    <dgm:pt modelId="{6BEC3CAA-3697-485F-92FA-AA24664FE709}">
      <dgm:prSet custT="1"/>
      <dgm:spPr/>
      <dgm:t>
        <a:bodyPr/>
        <a:lstStyle/>
        <a:p>
          <a:r>
            <a:rPr lang="pt-BR" sz="2600" b="1" dirty="0" smtClean="0"/>
            <a:t>AFERIÇÃO DE LEITURA E DEBATE DE CASOS E ARTIGOS (participação em fóruns) 40% da avaliação</a:t>
          </a:r>
          <a:endParaRPr lang="pt-BR" sz="2600" b="1" dirty="0"/>
        </a:p>
      </dgm:t>
    </dgm:pt>
    <dgm:pt modelId="{FF1FB6EB-A20F-4856-9985-67D7B79AC37E}" type="sibTrans" cxnId="{2CBBD374-892A-47C2-AF7B-C44DC3AF7467}">
      <dgm:prSet/>
      <dgm:spPr/>
      <dgm:t>
        <a:bodyPr/>
        <a:lstStyle/>
        <a:p>
          <a:endParaRPr lang="pt-BR"/>
        </a:p>
      </dgm:t>
    </dgm:pt>
    <dgm:pt modelId="{377F67A6-21F4-4E9A-88B7-281FD1ECB9A3}" type="parTrans" cxnId="{2CBBD374-892A-47C2-AF7B-C44DC3AF7467}">
      <dgm:prSet/>
      <dgm:spPr/>
      <dgm:t>
        <a:bodyPr/>
        <a:lstStyle/>
        <a:p>
          <a:endParaRPr lang="pt-BR"/>
        </a:p>
      </dgm:t>
    </dgm:pt>
    <dgm:pt modelId="{8BABCE1B-C891-4149-B668-8385D3E1192A}" type="pres">
      <dgm:prSet presAssocID="{59A9D322-76DC-4962-BBC3-2A5DB09C88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F07E24A-2450-4817-8F2C-81C19C244D9E}" type="pres">
      <dgm:prSet presAssocID="{3A800F74-6837-4598-958E-A340F2EF3602}" presName="composite" presStyleCnt="0"/>
      <dgm:spPr/>
    </dgm:pt>
    <dgm:pt modelId="{2174C08D-BBEA-4F18-8DA5-02B245AD653C}" type="pres">
      <dgm:prSet presAssocID="{3A800F74-6837-4598-958E-A340F2EF3602}" presName="rect1" presStyleLbl="trAlignAcc1" presStyleIdx="0" presStyleCnt="2" custScaleX="1190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8C9E66-5F90-47FA-8892-A0B941A5BFF1}" type="pres">
      <dgm:prSet presAssocID="{3A800F74-6837-4598-958E-A340F2EF3602}" presName="rect2" presStyleLbl="fgImgPlace1" presStyleIdx="0" presStyleCnt="2" custScaleX="99939" custScaleY="61261" custLinFactNeighborX="-45185" custLinFactNeighborY="4434"/>
      <dgm:spPr/>
    </dgm:pt>
    <dgm:pt modelId="{36A85D71-53DC-4E4E-802E-C000673E139E}" type="pres">
      <dgm:prSet presAssocID="{6A10C995-ED50-4FA7-ADE6-4BF9D5917690}" presName="sibTrans" presStyleCnt="0"/>
      <dgm:spPr/>
    </dgm:pt>
    <dgm:pt modelId="{F9F7CCA0-6873-42BB-8C49-1401417BE895}" type="pres">
      <dgm:prSet presAssocID="{6BEC3CAA-3697-485F-92FA-AA24664FE709}" presName="composite" presStyleCnt="0"/>
      <dgm:spPr/>
    </dgm:pt>
    <dgm:pt modelId="{34501D12-4163-4554-96F7-2D14B01E6067}" type="pres">
      <dgm:prSet presAssocID="{6BEC3CAA-3697-485F-92FA-AA24664FE709}" presName="rect1" presStyleLbl="trAlignAcc1" presStyleIdx="1" presStyleCnt="2" custScaleX="119365" custLinFactNeighborX="28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3DD2A9-EDCF-417F-9BFD-CEA8019BFCA0}" type="pres">
      <dgm:prSet presAssocID="{6BEC3CAA-3697-485F-92FA-AA24664FE709}" presName="rect2" presStyleLbl="fgImgPlace1" presStyleIdx="1" presStyleCnt="2" custScaleX="70287" custScaleY="64834" custLinFactNeighborX="-33826" custLinFactNeighborY="6896"/>
      <dgm:spPr/>
    </dgm:pt>
  </dgm:ptLst>
  <dgm:cxnLst>
    <dgm:cxn modelId="{D4AFFFAF-A380-4181-9BA3-035572755DBF}" type="presOf" srcId="{59A9D322-76DC-4962-BBC3-2A5DB09C889A}" destId="{8BABCE1B-C891-4149-B668-8385D3E1192A}" srcOrd="0" destOrd="0" presId="urn:microsoft.com/office/officeart/2008/layout/PictureStrips"/>
    <dgm:cxn modelId="{1815A660-4109-417C-AF8B-78E955C2ABDE}" type="presOf" srcId="{3A800F74-6837-4598-958E-A340F2EF3602}" destId="{2174C08D-BBEA-4F18-8DA5-02B245AD653C}" srcOrd="0" destOrd="0" presId="urn:microsoft.com/office/officeart/2008/layout/PictureStrips"/>
    <dgm:cxn modelId="{36C787F5-5D66-4473-A39E-106096848056}" srcId="{59A9D322-76DC-4962-BBC3-2A5DB09C889A}" destId="{3A800F74-6837-4598-958E-A340F2EF3602}" srcOrd="0" destOrd="0" parTransId="{CA8EB4BB-D8FB-4392-868A-FF4DEDCCB6F2}" sibTransId="{6A10C995-ED50-4FA7-ADE6-4BF9D5917690}"/>
    <dgm:cxn modelId="{2CBBD374-892A-47C2-AF7B-C44DC3AF7467}" srcId="{59A9D322-76DC-4962-BBC3-2A5DB09C889A}" destId="{6BEC3CAA-3697-485F-92FA-AA24664FE709}" srcOrd="1" destOrd="0" parTransId="{377F67A6-21F4-4E9A-88B7-281FD1ECB9A3}" sibTransId="{FF1FB6EB-A20F-4856-9985-67D7B79AC37E}"/>
    <dgm:cxn modelId="{6306AA61-8B7F-4AC2-99E9-B313A83E00A5}" type="presOf" srcId="{6BEC3CAA-3697-485F-92FA-AA24664FE709}" destId="{34501D12-4163-4554-96F7-2D14B01E6067}" srcOrd="0" destOrd="0" presId="urn:microsoft.com/office/officeart/2008/layout/PictureStrips"/>
    <dgm:cxn modelId="{199CD999-3718-472A-B3C7-813C0D9EA98D}" type="presParOf" srcId="{8BABCE1B-C891-4149-B668-8385D3E1192A}" destId="{1F07E24A-2450-4817-8F2C-81C19C244D9E}" srcOrd="0" destOrd="0" presId="urn:microsoft.com/office/officeart/2008/layout/PictureStrips"/>
    <dgm:cxn modelId="{4AE64D41-A0C7-4ED5-B61F-DDE603D1667F}" type="presParOf" srcId="{1F07E24A-2450-4817-8F2C-81C19C244D9E}" destId="{2174C08D-BBEA-4F18-8DA5-02B245AD653C}" srcOrd="0" destOrd="0" presId="urn:microsoft.com/office/officeart/2008/layout/PictureStrips"/>
    <dgm:cxn modelId="{8AFE741B-87E1-4F57-BDD5-1648964ABAFE}" type="presParOf" srcId="{1F07E24A-2450-4817-8F2C-81C19C244D9E}" destId="{EA8C9E66-5F90-47FA-8892-A0B941A5BFF1}" srcOrd="1" destOrd="0" presId="urn:microsoft.com/office/officeart/2008/layout/PictureStrips"/>
    <dgm:cxn modelId="{864A255E-5756-4643-8019-312DEFF5ADBC}" type="presParOf" srcId="{8BABCE1B-C891-4149-B668-8385D3E1192A}" destId="{36A85D71-53DC-4E4E-802E-C000673E139E}" srcOrd="1" destOrd="0" presId="urn:microsoft.com/office/officeart/2008/layout/PictureStrips"/>
    <dgm:cxn modelId="{7FC0396B-B524-4618-A858-56974D5F50D8}" type="presParOf" srcId="{8BABCE1B-C891-4149-B668-8385D3E1192A}" destId="{F9F7CCA0-6873-42BB-8C49-1401417BE895}" srcOrd="2" destOrd="0" presId="urn:microsoft.com/office/officeart/2008/layout/PictureStrips"/>
    <dgm:cxn modelId="{A6E6B1DE-337A-4031-BA91-AFFE1E0C4B52}" type="presParOf" srcId="{F9F7CCA0-6873-42BB-8C49-1401417BE895}" destId="{34501D12-4163-4554-96F7-2D14B01E6067}" srcOrd="0" destOrd="0" presId="urn:microsoft.com/office/officeart/2008/layout/PictureStrips"/>
    <dgm:cxn modelId="{1035726D-2EC3-415C-93E6-0C58775FB37A}" type="presParOf" srcId="{F9F7CCA0-6873-42BB-8C49-1401417BE895}" destId="{B63DD2A9-EDCF-417F-9BFD-CEA8019BFCA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DC9DA-54DA-EB44-A6CF-373E7FA16689}">
      <dsp:nvSpPr>
        <dsp:cNvPr id="0" name=""/>
        <dsp:cNvSpPr/>
      </dsp:nvSpPr>
      <dsp:spPr>
        <a:xfrm>
          <a:off x="4033" y="215170"/>
          <a:ext cx="1546196" cy="614451"/>
        </a:xfrm>
        <a:prstGeom prst="rect">
          <a:avLst/>
        </a:prstGeom>
        <a:solidFill>
          <a:srgbClr val="21596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bg1"/>
              </a:solidFill>
            </a:rPr>
            <a:t>Material de estudos</a:t>
          </a:r>
          <a:endParaRPr lang="pt-BR" sz="1700" kern="1200" dirty="0">
            <a:solidFill>
              <a:schemeClr val="bg1"/>
            </a:solidFill>
          </a:endParaRPr>
        </a:p>
      </dsp:txBody>
      <dsp:txXfrm>
        <a:off x="4033" y="215170"/>
        <a:ext cx="1546196" cy="614451"/>
      </dsp:txXfrm>
    </dsp:sp>
    <dsp:sp modelId="{F3750B04-39D0-B444-95B8-8EC3C4983B67}">
      <dsp:nvSpPr>
        <dsp:cNvPr id="0" name=""/>
        <dsp:cNvSpPr/>
      </dsp:nvSpPr>
      <dsp:spPr>
        <a:xfrm>
          <a:off x="0" y="860364"/>
          <a:ext cx="1546196" cy="2846565"/>
        </a:xfrm>
        <a:prstGeom prst="rect">
          <a:avLst/>
        </a:prstGeom>
        <a:solidFill>
          <a:srgbClr val="215968">
            <a:alpha val="3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accent5">
                  <a:lumMod val="50000"/>
                </a:schemeClr>
              </a:solidFill>
            </a:rPr>
            <a:t>Elaboração de conteúdos         a partir de bibliografia     atualizada para conhecimento fundamental, </a:t>
          </a:r>
          <a:r>
            <a:rPr lang="pt-BR" sz="1400" kern="1200" dirty="0" smtClean="0">
              <a:solidFill>
                <a:srgbClr val="215968"/>
              </a:solidFill>
            </a:rPr>
            <a:t>nivelamento</a:t>
          </a:r>
          <a:r>
            <a:rPr lang="pt-BR" sz="1400" kern="1200" dirty="0" smtClean="0">
              <a:solidFill>
                <a:schemeClr val="accent5">
                  <a:lumMod val="50000"/>
                </a:schemeClr>
              </a:solidFill>
            </a:rPr>
            <a:t> e aprofundamento dos temas propostos.</a:t>
          </a:r>
          <a:endParaRPr lang="pt-BR" sz="1400" kern="1200" dirty="0"/>
        </a:p>
      </dsp:txBody>
      <dsp:txXfrm>
        <a:off x="0" y="860364"/>
        <a:ext cx="1546196" cy="2846565"/>
      </dsp:txXfrm>
    </dsp:sp>
    <dsp:sp modelId="{9C9EFBBF-24DF-284E-A956-50B3E63EDFC5}">
      <dsp:nvSpPr>
        <dsp:cNvPr id="0" name=""/>
        <dsp:cNvSpPr/>
      </dsp:nvSpPr>
      <dsp:spPr>
        <a:xfrm>
          <a:off x="1766697" y="215170"/>
          <a:ext cx="1546196" cy="614451"/>
        </a:xfrm>
        <a:prstGeom prst="rect">
          <a:avLst/>
        </a:prstGeom>
        <a:solidFill>
          <a:srgbClr val="21596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bg1"/>
              </a:solidFill>
            </a:rPr>
            <a:t>Atividades de aula </a:t>
          </a:r>
          <a:endParaRPr lang="pt-BR" sz="1700" kern="1200" dirty="0">
            <a:solidFill>
              <a:schemeClr val="bg1"/>
            </a:solidFill>
          </a:endParaRPr>
        </a:p>
      </dsp:txBody>
      <dsp:txXfrm>
        <a:off x="1766697" y="215170"/>
        <a:ext cx="1546196" cy="614451"/>
      </dsp:txXfrm>
    </dsp:sp>
    <dsp:sp modelId="{989E4DAB-C8D6-B144-9221-87B320FCD38E}">
      <dsp:nvSpPr>
        <dsp:cNvPr id="0" name=""/>
        <dsp:cNvSpPr/>
      </dsp:nvSpPr>
      <dsp:spPr>
        <a:xfrm>
          <a:off x="1766697" y="829622"/>
          <a:ext cx="1546196" cy="2846565"/>
        </a:xfrm>
        <a:prstGeom prst="rect">
          <a:avLst/>
        </a:prstGeom>
        <a:solidFill>
          <a:srgbClr val="215968">
            <a:alpha val="3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rgbClr val="215968"/>
              </a:solidFill>
            </a:rPr>
            <a:t> Exercícios, simulações e dinâmicas voltadas para   a aprendizagem através da aplicação do conhecimento fundamental. </a:t>
          </a:r>
          <a:endParaRPr lang="pt-BR" sz="1400" kern="1200" dirty="0"/>
        </a:p>
      </dsp:txBody>
      <dsp:txXfrm>
        <a:off x="1766697" y="829622"/>
        <a:ext cx="1546196" cy="2846565"/>
      </dsp:txXfrm>
    </dsp:sp>
    <dsp:sp modelId="{A4DE78AA-F9D1-264E-9687-91F12ED594DB}">
      <dsp:nvSpPr>
        <dsp:cNvPr id="0" name=""/>
        <dsp:cNvSpPr/>
      </dsp:nvSpPr>
      <dsp:spPr>
        <a:xfrm>
          <a:off x="3529361" y="215170"/>
          <a:ext cx="1546196" cy="614451"/>
        </a:xfrm>
        <a:prstGeom prst="rect">
          <a:avLst/>
        </a:prstGeom>
        <a:solidFill>
          <a:srgbClr val="21596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i="1" kern="1200" dirty="0" smtClean="0">
              <a:solidFill>
                <a:schemeClr val="bg1"/>
              </a:solidFill>
            </a:rPr>
            <a:t>Cases</a:t>
          </a:r>
          <a:r>
            <a:rPr lang="pt-BR" sz="1700" b="1" kern="1200" dirty="0" smtClean="0">
              <a:solidFill>
                <a:schemeClr val="bg1"/>
              </a:solidFill>
            </a:rPr>
            <a:t> de Harvard </a:t>
          </a:r>
          <a:endParaRPr lang="pt-BR" sz="1700" kern="1200" dirty="0">
            <a:solidFill>
              <a:schemeClr val="bg1"/>
            </a:solidFill>
          </a:endParaRPr>
        </a:p>
      </dsp:txBody>
      <dsp:txXfrm>
        <a:off x="3529361" y="215170"/>
        <a:ext cx="1546196" cy="614451"/>
      </dsp:txXfrm>
    </dsp:sp>
    <dsp:sp modelId="{B9729627-1F3B-4D40-AA25-2350FB1B7E83}">
      <dsp:nvSpPr>
        <dsp:cNvPr id="0" name=""/>
        <dsp:cNvSpPr/>
      </dsp:nvSpPr>
      <dsp:spPr>
        <a:xfrm>
          <a:off x="3529361" y="829622"/>
          <a:ext cx="1546196" cy="2846565"/>
        </a:xfrm>
        <a:prstGeom prst="rect">
          <a:avLst/>
        </a:prstGeom>
        <a:solidFill>
          <a:srgbClr val="215968">
            <a:alpha val="3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rgbClr val="215968"/>
              </a:solidFill>
            </a:rPr>
            <a:t> Cases de empresas com nota de ensino (plano de aula) elaboradas pelo conteudista. </a:t>
          </a:r>
          <a:endParaRPr lang="pt-BR" sz="1400" kern="1200" dirty="0"/>
        </a:p>
      </dsp:txBody>
      <dsp:txXfrm>
        <a:off x="3529361" y="829622"/>
        <a:ext cx="1546196" cy="2846565"/>
      </dsp:txXfrm>
    </dsp:sp>
    <dsp:sp modelId="{22A1333B-2186-904A-B32B-CD7A6D1ED93E}">
      <dsp:nvSpPr>
        <dsp:cNvPr id="0" name=""/>
        <dsp:cNvSpPr/>
      </dsp:nvSpPr>
      <dsp:spPr>
        <a:xfrm>
          <a:off x="5292025" y="215170"/>
          <a:ext cx="1546196" cy="614451"/>
        </a:xfrm>
        <a:prstGeom prst="rect">
          <a:avLst/>
        </a:prstGeom>
        <a:solidFill>
          <a:srgbClr val="21596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bg1"/>
              </a:solidFill>
            </a:rPr>
            <a:t>Artigos de revista</a:t>
          </a:r>
          <a:endParaRPr lang="pt-BR" sz="1700" kern="1200" dirty="0">
            <a:solidFill>
              <a:schemeClr val="bg1"/>
            </a:solidFill>
          </a:endParaRPr>
        </a:p>
      </dsp:txBody>
      <dsp:txXfrm>
        <a:off x="5292025" y="215170"/>
        <a:ext cx="1546196" cy="614451"/>
      </dsp:txXfrm>
    </dsp:sp>
    <dsp:sp modelId="{41BD5475-9B92-B941-8EC6-C4AA553668A4}">
      <dsp:nvSpPr>
        <dsp:cNvPr id="0" name=""/>
        <dsp:cNvSpPr/>
      </dsp:nvSpPr>
      <dsp:spPr>
        <a:xfrm>
          <a:off x="5292025" y="829622"/>
          <a:ext cx="1546196" cy="2846565"/>
        </a:xfrm>
        <a:prstGeom prst="rect">
          <a:avLst/>
        </a:prstGeom>
        <a:solidFill>
          <a:srgbClr val="215968">
            <a:alpha val="3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rgbClr val="215968"/>
              </a:solidFill>
            </a:rPr>
            <a:t> Artigos de revistas selecionados     e com nota     de ensino.</a:t>
          </a:r>
          <a:endParaRPr lang="pt-BR" sz="1400" kern="1200" dirty="0"/>
        </a:p>
      </dsp:txBody>
      <dsp:txXfrm>
        <a:off x="5292025" y="829622"/>
        <a:ext cx="1546196" cy="2846565"/>
      </dsp:txXfrm>
    </dsp:sp>
    <dsp:sp modelId="{D82F9B4A-5ADB-4C43-AAF1-91F727BBDFFF}">
      <dsp:nvSpPr>
        <dsp:cNvPr id="0" name=""/>
        <dsp:cNvSpPr/>
      </dsp:nvSpPr>
      <dsp:spPr>
        <a:xfrm>
          <a:off x="7054689" y="215170"/>
          <a:ext cx="1546196" cy="614451"/>
        </a:xfrm>
        <a:prstGeom prst="rect">
          <a:avLst/>
        </a:prstGeom>
        <a:solidFill>
          <a:srgbClr val="21596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rgbClr val="FFFFFF"/>
              </a:solidFill>
            </a:rPr>
            <a:t>Coaching</a:t>
          </a:r>
          <a:endParaRPr lang="pt-BR" sz="1700" kern="1200" dirty="0">
            <a:solidFill>
              <a:srgbClr val="FFFFFF"/>
            </a:solidFill>
          </a:endParaRPr>
        </a:p>
      </dsp:txBody>
      <dsp:txXfrm>
        <a:off x="7054689" y="215170"/>
        <a:ext cx="1546196" cy="614451"/>
      </dsp:txXfrm>
    </dsp:sp>
    <dsp:sp modelId="{81F553E7-45E2-C94B-80D8-15157F02B835}">
      <dsp:nvSpPr>
        <dsp:cNvPr id="0" name=""/>
        <dsp:cNvSpPr/>
      </dsp:nvSpPr>
      <dsp:spPr>
        <a:xfrm>
          <a:off x="7054689" y="829622"/>
          <a:ext cx="1546196" cy="2846565"/>
        </a:xfrm>
        <a:prstGeom prst="rect">
          <a:avLst/>
        </a:prstGeom>
        <a:solidFill>
          <a:srgbClr val="215968">
            <a:alpha val="3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rgbClr val="215968"/>
              </a:solidFill>
            </a:rPr>
            <a:t> Orientação profissional e planejamento de carreira</a:t>
          </a:r>
          <a:endParaRPr lang="pt-BR" sz="1400" kern="1200" dirty="0"/>
        </a:p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400" kern="1200" dirty="0"/>
        </a:p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400" kern="1200" dirty="0"/>
        </a:p>
      </dsp:txBody>
      <dsp:txXfrm>
        <a:off x="7054689" y="829622"/>
        <a:ext cx="1546196" cy="2846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8A808-C5A6-8D4B-8C4F-1983C47BCD86}">
      <dsp:nvSpPr>
        <dsp:cNvPr id="0" name=""/>
        <dsp:cNvSpPr/>
      </dsp:nvSpPr>
      <dsp:spPr>
        <a:xfrm>
          <a:off x="1418260" y="996543"/>
          <a:ext cx="1373134" cy="1217998"/>
        </a:xfrm>
        <a:prstGeom prst="gear9">
          <a:avLst/>
        </a:prstGeom>
        <a:solidFill>
          <a:srgbClr val="2159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metodologia</a:t>
          </a:r>
          <a:endParaRPr lang="pt-BR" sz="1200" kern="1200" dirty="0"/>
        </a:p>
      </dsp:txBody>
      <dsp:txXfrm>
        <a:off x="1682726" y="1281853"/>
        <a:ext cx="844202" cy="626076"/>
      </dsp:txXfrm>
    </dsp:sp>
    <dsp:sp modelId="{16AAB587-3414-0C4A-AA1A-69022A5690FF}">
      <dsp:nvSpPr>
        <dsp:cNvPr id="0" name=""/>
        <dsp:cNvSpPr/>
      </dsp:nvSpPr>
      <dsp:spPr>
        <a:xfrm>
          <a:off x="787175" y="708653"/>
          <a:ext cx="885816" cy="885816"/>
        </a:xfrm>
        <a:prstGeom prst="gear6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 </a:t>
          </a:r>
          <a:endParaRPr lang="pt-BR" sz="1400" kern="1200" dirty="0"/>
        </a:p>
      </dsp:txBody>
      <dsp:txXfrm>
        <a:off x="1010182" y="933008"/>
        <a:ext cx="439802" cy="437106"/>
      </dsp:txXfrm>
    </dsp:sp>
    <dsp:sp modelId="{C25E3D99-86C5-2544-B0A2-76B607E13C8B}">
      <dsp:nvSpPr>
        <dsp:cNvPr id="0" name=""/>
        <dsp:cNvSpPr/>
      </dsp:nvSpPr>
      <dsp:spPr>
        <a:xfrm rot="20700000">
          <a:off x="1283323" y="97530"/>
          <a:ext cx="867919" cy="867919"/>
        </a:xfrm>
        <a:prstGeom prst="gear6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 </a:t>
          </a:r>
          <a:endParaRPr lang="pt-BR" sz="1400" kern="1200" dirty="0"/>
        </a:p>
      </dsp:txBody>
      <dsp:txXfrm rot="-20700000">
        <a:off x="1473683" y="287890"/>
        <a:ext cx="487199" cy="487199"/>
      </dsp:txXfrm>
    </dsp:sp>
    <dsp:sp modelId="{DFEED011-E0A1-1943-846E-7CF0D06FE0F6}">
      <dsp:nvSpPr>
        <dsp:cNvPr id="0" name=""/>
        <dsp:cNvSpPr/>
      </dsp:nvSpPr>
      <dsp:spPr>
        <a:xfrm>
          <a:off x="1381998" y="823926"/>
          <a:ext cx="1559037" cy="1559037"/>
        </a:xfrm>
        <a:prstGeom prst="circularArrow">
          <a:avLst>
            <a:gd name="adj1" fmla="val 4687"/>
            <a:gd name="adj2" fmla="val 299029"/>
            <a:gd name="adj3" fmla="val 2436898"/>
            <a:gd name="adj4" fmla="val 16044040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5652E9-944A-5F4E-993F-C8A47BF40FCC}">
      <dsp:nvSpPr>
        <dsp:cNvPr id="0" name=""/>
        <dsp:cNvSpPr/>
      </dsp:nvSpPr>
      <dsp:spPr>
        <a:xfrm>
          <a:off x="630298" y="521151"/>
          <a:ext cx="1132738" cy="113273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75EAC-B59B-274A-BABE-7A58900D4BAA}">
      <dsp:nvSpPr>
        <dsp:cNvPr id="0" name=""/>
        <dsp:cNvSpPr/>
      </dsp:nvSpPr>
      <dsp:spPr>
        <a:xfrm>
          <a:off x="1082564" y="-84080"/>
          <a:ext cx="1221319" cy="12213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21A8-83F9-4F21-A2F1-76094C88E807}" type="datetimeFigureOut">
              <a:rPr lang="pt-BR" smtClean="0"/>
              <a:t>27/02/2014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1EEC6-DE9A-49F9-A5CF-CCBF5C6187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030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F294C-FF5A-47A9-B1DF-953CEA588081}" type="datetimeFigureOut">
              <a:rPr lang="pt-BR" smtClean="0"/>
              <a:t>27/02/2014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E46F6-1EDC-4AED-B62F-D41958A657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86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85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11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86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T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477030" y="422167"/>
            <a:ext cx="6536085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pt-BR" sz="3000" b="1" dirty="0" smtClean="0">
              <a:solidFill>
                <a:srgbClr val="1C456B"/>
              </a:solidFill>
            </a:endParaRPr>
          </a:p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Novo Modelo de Pós-graduação Estácio</a:t>
            </a:r>
          </a:p>
          <a:p>
            <a:pPr algn="ctr" eaLnBrk="1" hangingPunct="1"/>
            <a:endParaRPr lang="pt-BR" sz="3000" b="1" i="1" dirty="0">
              <a:solidFill>
                <a:srgbClr val="1C456B"/>
              </a:solidFill>
            </a:endParaRPr>
          </a:p>
          <a:p>
            <a:pPr algn="ctr" eaLnBrk="1" hangingPunct="1"/>
            <a:endParaRPr lang="pt-BR" sz="3000" b="1" i="1" dirty="0" smtClean="0">
              <a:solidFill>
                <a:srgbClr val="1C456B"/>
              </a:solidFill>
            </a:endParaRPr>
          </a:p>
          <a:p>
            <a:pPr algn="ctr" eaLnBrk="1" hangingPunct="1"/>
            <a:endParaRPr lang="pt-BR" sz="3200" dirty="0"/>
          </a:p>
          <a:p>
            <a:pPr algn="ctr" eaLnBrk="1" hangingPunct="1"/>
            <a:endParaRPr lang="pt-BR" sz="3000" b="1" i="1" dirty="0">
              <a:solidFill>
                <a:srgbClr val="1C456B"/>
              </a:solidFill>
            </a:endParaRPr>
          </a:p>
          <a:p>
            <a:pPr algn="ctr" eaLnBrk="1" hangingPunct="1"/>
            <a:endParaRPr lang="pt-BR" sz="3000" b="1" i="1" dirty="0" smtClean="0">
              <a:solidFill>
                <a:srgbClr val="1C456B"/>
              </a:solidFill>
            </a:endParaRPr>
          </a:p>
          <a:p>
            <a:pPr algn="ctr" eaLnBrk="1" hangingPunct="1"/>
            <a:endParaRPr lang="pt-BR" sz="3000" b="1" i="1" dirty="0">
              <a:solidFill>
                <a:srgbClr val="1C456B"/>
              </a:solidFill>
            </a:endParaRPr>
          </a:p>
          <a:p>
            <a:pPr algn="ctr" eaLnBrk="1" hangingPunct="1"/>
            <a:endParaRPr lang="pt-BR" sz="3000" b="1" i="1" dirty="0" smtClean="0">
              <a:solidFill>
                <a:srgbClr val="1C456B"/>
              </a:solidFill>
            </a:endParaRPr>
          </a:p>
          <a:p>
            <a:pPr algn="ctr" eaLnBrk="1" hangingPunct="1"/>
            <a:endParaRPr lang="pt-BR" sz="3000" b="1" i="1" dirty="0">
              <a:solidFill>
                <a:srgbClr val="1C456B"/>
              </a:solidFill>
            </a:endParaRPr>
          </a:p>
          <a:p>
            <a:pPr algn="ctr" eaLnBrk="1" hangingPunct="1"/>
            <a:r>
              <a:rPr lang="pt-BR" sz="1600" b="1" dirty="0" smtClean="0">
                <a:solidFill>
                  <a:srgbClr val="227485"/>
                </a:solidFill>
              </a:rPr>
              <a:t>PARTE 02</a:t>
            </a:r>
            <a:endParaRPr lang="pt-BR" sz="1600" b="1" dirty="0">
              <a:solidFill>
                <a:srgbClr val="227485"/>
              </a:solidFill>
            </a:endParaRPr>
          </a:p>
          <a:p>
            <a:pPr algn="ctr" eaLnBrk="1" hangingPunct="1"/>
            <a:endParaRPr lang="pt-BR" sz="1600" b="1" dirty="0">
              <a:solidFill>
                <a:srgbClr val="716D65"/>
              </a:solidFill>
            </a:endParaRPr>
          </a:p>
          <a:p>
            <a:pPr eaLnBrk="1" hangingPunct="1"/>
            <a:endParaRPr lang="en-US" sz="3000" dirty="0">
              <a:solidFill>
                <a:srgbClr val="1C456B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307" y="1819765"/>
            <a:ext cx="4887533" cy="28678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7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Atualização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	Apontado nas pesquisas como um elemento fundamental ao aluno de pós-graduação, atualizar-se significa receber e instrumentalizar informações que permitam ao profissional estar alinhado com os temas inerentes a sua área de atuação. Para tanto, a Estácio foi buscar em uma das mais tradicionais revistas brasileiras, através de seu gigantesco banco de artigos, conteúdos que foram previamente analisados e selecionados por nosso professores a fim de levar ao aluno debates e fatos que aproximem o conteúdo acadêmica da realidade social e prática profissional. Os artigos VEJA desempenham, portanto, um importante papel no fomento ao debate de temas atuais, através dos quais é possível promover dinâmicas confrontando a notícia à visão e experiência de cada individuo. 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</a:endParaRPr>
          </a:p>
          <a:p>
            <a:pPr marL="457200" lvl="1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0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53659"/>
            <a:ext cx="2517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</a:t>
            </a:r>
            <a:endParaRPr lang="pt-BR" sz="3000" b="1" dirty="0">
              <a:solidFill>
                <a:srgbClr val="1C456B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17" y="3733709"/>
            <a:ext cx="1602195" cy="15531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15" y="3281417"/>
            <a:ext cx="4844955" cy="24577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9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Prática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	A parceria com a Harvard Business </a:t>
            </a:r>
            <a:r>
              <a:rPr lang="pt-BR" sz="1400" b="1" dirty="0" err="1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Publishing</a:t>
            </a: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 representa um salto de qualidade em termos de metodologia e aportes voltados para a aprendizagem, pois através dos estudos de caso elaborados pela universidade americana, alunos Estácio reunirão condições de analisar e aproximar os temas estudados em sala com a realidade das empresas. Embora a dinâmica e fim sejam diferentes, tanto os artigos VEJA como os casos de Harvard permitem tangibilizar o conteúdo acadêmico em situações verídicas e próximas à realidade do aluno ou da sua área de atuação profissional. </a:t>
            </a: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</a:endParaRPr>
          </a:p>
          <a:p>
            <a:pPr marL="457200" lvl="1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0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53659"/>
            <a:ext cx="2517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</a:t>
            </a:r>
            <a:endParaRPr lang="pt-BR" sz="3000" b="1" dirty="0">
              <a:solidFill>
                <a:srgbClr val="1C456B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78" y="3990387"/>
            <a:ext cx="2112673" cy="79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899" y="3011109"/>
            <a:ext cx="3794466" cy="27551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1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Coaching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	Estar preparado para a inserção e crescimento no mercado de trabalho não depende apenas de atualização e conhecimento, mas também do planejamento de carreira e reflexão sobre as habilidades e competências do profissional. Desse modo, a Pós-graduação Estácio entende ser fundamental trazer ao aluno concluinte a possibilidade de um atendimento individual com </a:t>
            </a:r>
            <a:r>
              <a:rPr lang="pt-BR" sz="1400" b="1" dirty="0" err="1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coaching</a:t>
            </a: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. </a:t>
            </a: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	O processo de </a:t>
            </a:r>
            <a:r>
              <a:rPr lang="pt-BR" sz="1400" b="1" dirty="0" err="1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coaching</a:t>
            </a: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 será ofertado como benefício sem custos a todos os alunos da nova geração de pós-graduação, tanto na modalidade presencial como EAD. O benefício será concedido na etapa final do curso, quando o aluno poderá através de um acesso privilegiado conhecer o papel do </a:t>
            </a:r>
            <a:r>
              <a:rPr lang="pt-BR" sz="1400" b="1" dirty="0" err="1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coaching</a:t>
            </a: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, refletir sobre suas características pessoais e, por fim, construir um plano de desenvolvimento individual. </a:t>
            </a:r>
            <a:endParaRPr lang="pt-BR" sz="1400" b="1" dirty="0" smtClean="0">
              <a:solidFill>
                <a:srgbClr val="227485"/>
              </a:solidFill>
              <a:latin typeface="Calibri" pitchFamily="34" charset="0"/>
            </a:endParaRPr>
          </a:p>
          <a:p>
            <a:pPr marL="457200" lvl="1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0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53659"/>
            <a:ext cx="2517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</a:t>
            </a:r>
            <a:endParaRPr lang="pt-BR" sz="3000" b="1" dirty="0">
              <a:solidFill>
                <a:srgbClr val="1C456B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29" y="3339634"/>
            <a:ext cx="4291817" cy="23924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2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Novo Modelo de Pós-graduação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	Com as informações obtidas nas pesquisas e sob a responsabilidade de construir um modelo de pós-graduação atual, dinâmico, com participação efetiva dos alunos e relevante para sua carreira e planejamento de vida, a Diretoria de Educação Continuada deu início a uma ampla reformulação de seus cursos de especialização, atualizando conteúdos acadêmicos, inserindo casos de Harvard e artigos VEJA, reformulando o papel do professor como orientador para a troca de experiências e construção compartilhado do aprendizado. </a:t>
            </a: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Assim, apresenta-se a estrutura da nova geração de cursos de pós-graduação Estácio:</a:t>
            </a:r>
            <a:endParaRPr lang="pt-BR" sz="1400" b="1" dirty="0" smtClean="0">
              <a:solidFill>
                <a:srgbClr val="227485"/>
              </a:solidFill>
              <a:latin typeface="Calibri" pitchFamily="34" charset="0"/>
            </a:endParaRPr>
          </a:p>
          <a:p>
            <a:pPr marL="457200" lvl="1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0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53659"/>
            <a:ext cx="2517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</a:t>
            </a:r>
            <a:endParaRPr lang="pt-BR" sz="3000" b="1" dirty="0">
              <a:solidFill>
                <a:srgbClr val="1C456B"/>
              </a:solidFill>
            </a:endParaRPr>
          </a:p>
        </p:txBody>
      </p:sp>
      <p:graphicFrame>
        <p:nvGraphicFramePr>
          <p:cNvPr id="21" name="Diagram 1"/>
          <p:cNvGraphicFramePr/>
          <p:nvPr>
            <p:extLst>
              <p:ext uri="{D42A27DB-BD31-4B8C-83A1-F6EECF244321}">
                <p14:modId xmlns:p14="http://schemas.microsoft.com/office/powerpoint/2010/main" val="3337715665"/>
              </p:ext>
            </p:extLst>
          </p:nvPr>
        </p:nvGraphicFramePr>
        <p:xfrm>
          <a:off x="-138047" y="2896047"/>
          <a:ext cx="3290680" cy="221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4"/>
          <p:cNvSpPr txBox="1"/>
          <p:nvPr/>
        </p:nvSpPr>
        <p:spPr bwMode="auto">
          <a:xfrm>
            <a:off x="614046" y="3879567"/>
            <a:ext cx="10595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sz="1200" dirty="0" smtClean="0">
                <a:solidFill>
                  <a:schemeClr val="bg1"/>
                </a:solidFill>
              </a:rPr>
              <a:t>materiais</a:t>
            </a:r>
            <a:endParaRPr lang="pt-BR" sz="1400" dirty="0" smtClean="0">
              <a:solidFill>
                <a:schemeClr val="bg1"/>
              </a:solidFill>
            </a:endParaRPr>
          </a:p>
        </p:txBody>
      </p:sp>
      <p:sp>
        <p:nvSpPr>
          <p:cNvPr id="23" name="TextBox 21"/>
          <p:cNvSpPr txBox="1"/>
          <p:nvPr/>
        </p:nvSpPr>
        <p:spPr bwMode="auto">
          <a:xfrm>
            <a:off x="1055611" y="3208613"/>
            <a:ext cx="10595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sz="1200" dirty="0" smtClean="0">
                <a:solidFill>
                  <a:schemeClr val="bg1"/>
                </a:solidFill>
              </a:rPr>
              <a:t>professores</a:t>
            </a:r>
            <a:endParaRPr lang="pt-BR" sz="1400" dirty="0" smtClean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57" y="3056674"/>
            <a:ext cx="5652080" cy="187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1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Novo Modelo de Pós-graduação</a:t>
            </a:r>
          </a:p>
          <a:p>
            <a:pPr marL="0" indent="0" algn="just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	</a:t>
            </a: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As premissas do novo modelo, em ambas as modalidades, estão fortemente amparadas na perspectiva transversal da “sala de aula invertida”, onde o aluno desempenha um papel protagonista na construção compartilhada do conhecimento.</a:t>
            </a: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0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53659"/>
            <a:ext cx="2517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</a:t>
            </a:r>
            <a:endParaRPr lang="pt-BR" sz="3000" b="1" dirty="0">
              <a:solidFill>
                <a:srgbClr val="1C456B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1" y="2087349"/>
            <a:ext cx="8620125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45" y="2312981"/>
            <a:ext cx="725857" cy="58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3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Novo Modelo de Pós-graduação</a:t>
            </a:r>
          </a:p>
          <a:p>
            <a:pPr marL="0" indent="0" algn="just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	</a:t>
            </a:r>
            <a:endParaRPr lang="pt-BR" sz="1400" b="1" dirty="0" smtClean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0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53659"/>
            <a:ext cx="2517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</a:t>
            </a:r>
            <a:endParaRPr lang="pt-BR" sz="3000" b="1" dirty="0">
              <a:solidFill>
                <a:srgbClr val="1C456B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9" y="1482086"/>
            <a:ext cx="7742237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5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Novo Modelo de Pós-graduação: estrutura de aula presencial semanal 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0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53659"/>
            <a:ext cx="2517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</a:t>
            </a:r>
            <a:endParaRPr lang="pt-BR" sz="3000" b="1" dirty="0">
              <a:solidFill>
                <a:srgbClr val="1C456B"/>
              </a:solidFill>
            </a:endParaRPr>
          </a:p>
        </p:txBody>
      </p:sp>
      <p:cxnSp>
        <p:nvCxnSpPr>
          <p:cNvPr id="5" name="Straight Connector 15"/>
          <p:cNvCxnSpPr/>
          <p:nvPr/>
        </p:nvCxnSpPr>
        <p:spPr>
          <a:xfrm flipV="1">
            <a:off x="4739991" y="4077074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7"/>
          <p:cNvCxnSpPr/>
          <p:nvPr/>
        </p:nvCxnSpPr>
        <p:spPr>
          <a:xfrm flipV="1">
            <a:off x="5722703" y="4069522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"/>
          <p:cNvCxnSpPr/>
          <p:nvPr/>
        </p:nvCxnSpPr>
        <p:spPr>
          <a:xfrm flipV="1">
            <a:off x="2776922" y="4060596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6"/>
          <p:cNvCxnSpPr/>
          <p:nvPr/>
        </p:nvCxnSpPr>
        <p:spPr>
          <a:xfrm flipV="1">
            <a:off x="3750078" y="4056578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257797"/>
              </p:ext>
            </p:extLst>
          </p:nvPr>
        </p:nvGraphicFramePr>
        <p:xfrm>
          <a:off x="1800740" y="1536776"/>
          <a:ext cx="6867763" cy="2554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109"/>
                <a:gridCol w="981109"/>
                <a:gridCol w="981109"/>
                <a:gridCol w="981109"/>
                <a:gridCol w="981109"/>
                <a:gridCol w="981109"/>
                <a:gridCol w="9811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Aula 1</a:t>
                      </a:r>
                      <a:endParaRPr lang="pt-BR" sz="1400" dirty="0"/>
                    </a:p>
                  </a:txBody>
                  <a:tcPr>
                    <a:solidFill>
                      <a:srgbClr val="4A452A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Aula 2</a:t>
                      </a:r>
                      <a:endParaRPr lang="pt-BR" sz="1400" dirty="0"/>
                    </a:p>
                  </a:txBody>
                  <a:tcPr>
                    <a:solidFill>
                      <a:srgbClr val="4A452A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Aula 3</a:t>
                      </a:r>
                      <a:endParaRPr lang="pt-BR" sz="1400" dirty="0"/>
                    </a:p>
                  </a:txBody>
                  <a:tcPr>
                    <a:solidFill>
                      <a:srgbClr val="4A452A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Aula 4</a:t>
                      </a:r>
                      <a:endParaRPr lang="pt-BR" sz="1400" dirty="0"/>
                    </a:p>
                  </a:txBody>
                  <a:tcPr>
                    <a:solidFill>
                      <a:srgbClr val="4A452A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Aula 5</a:t>
                      </a:r>
                      <a:endParaRPr lang="pt-BR" sz="1400" dirty="0"/>
                    </a:p>
                  </a:txBody>
                  <a:tcPr>
                    <a:solidFill>
                      <a:srgbClr val="4A452A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Aula 6</a:t>
                      </a:r>
                      <a:endParaRPr lang="pt-BR" sz="1400" dirty="0"/>
                    </a:p>
                  </a:txBody>
                  <a:tcPr>
                    <a:solidFill>
                      <a:srgbClr val="4A452A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Aula 7</a:t>
                      </a:r>
                      <a:endParaRPr lang="pt-BR" sz="1400" dirty="0"/>
                    </a:p>
                  </a:txBody>
                  <a:tcPr>
                    <a:solidFill>
                      <a:srgbClr val="4A452A">
                        <a:alpha val="85000"/>
                      </a:srgbClr>
                    </a:solidFill>
                  </a:tcPr>
                </a:tc>
              </a:tr>
              <a:tr h="7812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Exposição:</a:t>
                      </a:r>
                    </a:p>
                    <a:p>
                      <a:pPr algn="ctr"/>
                      <a:r>
                        <a:rPr lang="pt-BR" sz="1000" b="1" dirty="0" smtClean="0"/>
                        <a:t>Conteúdo</a:t>
                      </a:r>
                      <a:r>
                        <a:rPr lang="pt-BR" sz="1000" dirty="0" smtClean="0"/>
                        <a:t> fundamental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Exposição:</a:t>
                      </a:r>
                    </a:p>
                    <a:p>
                      <a:pPr algn="ctr"/>
                      <a:r>
                        <a:rPr lang="pt-BR" sz="1000" b="1" dirty="0" smtClean="0"/>
                        <a:t>Conteúdo</a:t>
                      </a:r>
                      <a:r>
                        <a:rPr lang="pt-BR" sz="1000" dirty="0" smtClean="0"/>
                        <a:t> fundamental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Exposição:</a:t>
                      </a:r>
                    </a:p>
                    <a:p>
                      <a:pPr algn="ctr"/>
                      <a:r>
                        <a:rPr lang="pt-BR" sz="1000" b="1" dirty="0" smtClean="0"/>
                        <a:t>Conteúdo</a:t>
                      </a:r>
                      <a:r>
                        <a:rPr lang="pt-BR" sz="1000" dirty="0" smtClean="0"/>
                        <a:t> fundamental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Exposição:</a:t>
                      </a:r>
                    </a:p>
                    <a:p>
                      <a:pPr algn="ctr"/>
                      <a:r>
                        <a:rPr lang="pt-BR" sz="1000" b="1" dirty="0" smtClean="0"/>
                        <a:t>Conteúdo</a:t>
                      </a:r>
                      <a:r>
                        <a:rPr lang="pt-BR" sz="1000" dirty="0" smtClean="0"/>
                        <a:t> fundamental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Exposição:</a:t>
                      </a:r>
                    </a:p>
                    <a:p>
                      <a:pPr algn="ctr"/>
                      <a:r>
                        <a:rPr lang="pt-BR" sz="1000" b="1" dirty="0" smtClean="0"/>
                        <a:t>Conteúdo</a:t>
                      </a:r>
                      <a:r>
                        <a:rPr lang="pt-BR" sz="1000" dirty="0" smtClean="0"/>
                        <a:t> fundamental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Exposição:</a:t>
                      </a:r>
                    </a:p>
                    <a:p>
                      <a:pPr algn="ctr"/>
                      <a:r>
                        <a:rPr lang="pt-BR" sz="1000" b="1" dirty="0" smtClean="0"/>
                        <a:t>Conteúdo</a:t>
                      </a:r>
                      <a:r>
                        <a:rPr lang="pt-BR" sz="1000" dirty="0" smtClean="0"/>
                        <a:t> fundamental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Exposição:</a:t>
                      </a:r>
                    </a:p>
                    <a:p>
                      <a:pPr algn="ctr"/>
                      <a:r>
                        <a:rPr lang="pt-BR" sz="1000" b="1" dirty="0" smtClean="0"/>
                        <a:t>Síntese</a:t>
                      </a:r>
                      <a:r>
                        <a:rPr lang="pt-BR" sz="1000" b="1" baseline="0" dirty="0" smtClean="0"/>
                        <a:t> da disciplina</a:t>
                      </a:r>
                      <a:endParaRPr lang="pt-BR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Atividade de prática 1:</a:t>
                      </a:r>
                    </a:p>
                    <a:p>
                      <a:pPr algn="ctr"/>
                      <a:r>
                        <a:rPr lang="pt-BR" sz="1000" dirty="0" smtClean="0"/>
                        <a:t>exercício ou dinâmica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Artigo 1 </a:t>
                      </a:r>
                      <a:r>
                        <a:rPr lang="pt-BR" sz="1000" dirty="0" smtClean="0"/>
                        <a:t>atualidade:</a:t>
                      </a:r>
                    </a:p>
                    <a:p>
                      <a:pPr algn="ctr"/>
                      <a:r>
                        <a:rPr lang="pt-BR" sz="1000" dirty="0" smtClean="0"/>
                        <a:t>discussão coordenada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Case </a:t>
                      </a:r>
                      <a:r>
                        <a:rPr lang="pt-BR" sz="1000" b="1" baseline="0" dirty="0" smtClean="0"/>
                        <a:t>1</a:t>
                      </a:r>
                      <a:endParaRPr lang="pt-BR" sz="1000" dirty="0" smtClean="0"/>
                    </a:p>
                    <a:p>
                      <a:pPr algn="ctr"/>
                      <a:r>
                        <a:rPr lang="pt-BR" sz="1000" dirty="0" smtClean="0"/>
                        <a:t>(empresa</a:t>
                      </a:r>
                      <a:r>
                        <a:rPr lang="pt-BR" sz="1000" baseline="0" dirty="0" smtClean="0"/>
                        <a:t> ou concreto)</a:t>
                      </a:r>
                      <a:r>
                        <a:rPr lang="pt-BR" sz="1000" dirty="0" smtClean="0"/>
                        <a:t>:</a:t>
                      </a:r>
                    </a:p>
                    <a:p>
                      <a:pPr algn="ctr"/>
                      <a:r>
                        <a:rPr lang="pt-BR" sz="1000" dirty="0" smtClean="0"/>
                        <a:t>Discussão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Artigo</a:t>
                      </a:r>
                      <a:r>
                        <a:rPr lang="pt-BR" sz="1000" b="1" baseline="0" dirty="0" smtClean="0"/>
                        <a:t> 2</a:t>
                      </a:r>
                      <a:endParaRPr lang="pt-BR" sz="1000" dirty="0" smtClean="0"/>
                    </a:p>
                    <a:p>
                      <a:pPr algn="ctr"/>
                      <a:r>
                        <a:rPr lang="pt-BR" sz="1000" dirty="0" smtClean="0"/>
                        <a:t>atualidade:</a:t>
                      </a:r>
                    </a:p>
                    <a:p>
                      <a:pPr algn="ctr"/>
                      <a:r>
                        <a:rPr lang="pt-BR" sz="1000" dirty="0" smtClean="0"/>
                        <a:t>discussão coordenada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Case </a:t>
                      </a:r>
                      <a:r>
                        <a:rPr lang="pt-BR" sz="1000" b="1" baseline="0" dirty="0" smtClean="0"/>
                        <a:t>2</a:t>
                      </a:r>
                      <a:endParaRPr lang="pt-BR" sz="1000" dirty="0" smtClean="0"/>
                    </a:p>
                    <a:p>
                      <a:pPr algn="ctr"/>
                      <a:r>
                        <a:rPr lang="pt-BR" sz="1000" dirty="0" smtClean="0"/>
                        <a:t>(empresa</a:t>
                      </a:r>
                      <a:r>
                        <a:rPr lang="pt-BR" sz="1000" baseline="0" dirty="0" smtClean="0"/>
                        <a:t> ou concreto)</a:t>
                      </a:r>
                      <a:r>
                        <a:rPr lang="pt-BR" sz="1000" dirty="0" smtClean="0"/>
                        <a:t>:</a:t>
                      </a:r>
                    </a:p>
                    <a:p>
                      <a:pPr algn="ctr"/>
                      <a:r>
                        <a:rPr lang="pt-BR" sz="1000" dirty="0" smtClean="0"/>
                        <a:t>Discussão</a:t>
                      </a:r>
                    </a:p>
                    <a:p>
                      <a:pPr algn="ctr"/>
                      <a:endParaRPr lang="pt-B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Atividade de prática 2:</a:t>
                      </a:r>
                    </a:p>
                    <a:p>
                      <a:pPr algn="ctr"/>
                      <a:r>
                        <a:rPr lang="pt-BR" sz="1000" dirty="0" smtClean="0"/>
                        <a:t>Lista de exercício tipo da prova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 smtClean="0"/>
                    </a:p>
                    <a:p>
                      <a:pPr algn="ctr"/>
                      <a:r>
                        <a:rPr lang="pt-BR" sz="1000" b="1" dirty="0" smtClean="0"/>
                        <a:t>Prova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1000" b="1" dirty="0" smtClean="0"/>
                    </a:p>
                    <a:p>
                      <a:pPr algn="ctr"/>
                      <a:r>
                        <a:rPr lang="pt-BR" sz="1000" b="1" dirty="0" smtClean="0"/>
                        <a:t>Exposição final</a:t>
                      </a:r>
                    </a:p>
                    <a:p>
                      <a:pPr algn="ctr"/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000" b="1" dirty="0" smtClean="0"/>
                    </a:p>
                    <a:p>
                      <a:pPr algn="ctr"/>
                      <a:r>
                        <a:rPr lang="pt-BR" sz="1000" b="1" dirty="0" smtClean="0"/>
                        <a:t>Exposição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000" b="1" dirty="0" smtClean="0"/>
                    </a:p>
                    <a:p>
                      <a:pPr algn="ctr"/>
                      <a:r>
                        <a:rPr lang="pt-BR" sz="1000" b="1" dirty="0" smtClean="0"/>
                        <a:t>Exposição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000" b="1" dirty="0" smtClean="0"/>
                    </a:p>
                    <a:p>
                      <a:pPr algn="ctr"/>
                      <a:r>
                        <a:rPr lang="pt-BR" sz="1000" b="1" dirty="0" smtClean="0"/>
                        <a:t>Exposição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Exposição final</a:t>
                      </a:r>
                    </a:p>
                    <a:p>
                      <a:pPr algn="ctr"/>
                      <a:endParaRPr lang="pt-B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000" dirty="0" smtClean="0"/>
                    </a:p>
                    <a:p>
                      <a:pPr algn="ctr"/>
                      <a:r>
                        <a:rPr lang="pt-BR" sz="1000" b="1" dirty="0" smtClean="0"/>
                        <a:t>Exposição final</a:t>
                      </a:r>
                    </a:p>
                    <a:p>
                      <a:pPr algn="ctr"/>
                      <a:endParaRPr lang="pt-BR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/>
                        <a:t>Atividade de integração</a:t>
                      </a:r>
                      <a:r>
                        <a:rPr lang="pt-BR" sz="1000" dirty="0" smtClean="0"/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1736"/>
              </p:ext>
            </p:extLst>
          </p:nvPr>
        </p:nvGraphicFramePr>
        <p:xfrm>
          <a:off x="1720106" y="5283028"/>
          <a:ext cx="6950180" cy="642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0180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FFFFFF"/>
                          </a:solidFill>
                        </a:rPr>
                        <a:t>Fórum</a:t>
                      </a:r>
                    </a:p>
                  </a:txBody>
                  <a:tcPr>
                    <a:solidFill>
                      <a:srgbClr val="4A452A">
                        <a:alpha val="79000"/>
                      </a:srgbClr>
                    </a:solidFill>
                  </a:tcPr>
                </a:tc>
              </a:tr>
              <a:tr h="354072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Dúvidas</a:t>
                      </a:r>
                      <a:r>
                        <a:rPr lang="pt-BR" sz="1000" dirty="0" smtClean="0"/>
                        <a:t> e reforço para a prova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24"/>
          <p:cNvCxnSpPr/>
          <p:nvPr/>
        </p:nvCxnSpPr>
        <p:spPr>
          <a:xfrm>
            <a:off x="1648098" y="1612988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94704"/>
              </p:ext>
            </p:extLst>
          </p:nvPr>
        </p:nvGraphicFramePr>
        <p:xfrm>
          <a:off x="467544" y="1543082"/>
          <a:ext cx="1224135" cy="90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/>
              </a:tblGrid>
              <a:tr h="35793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Prévio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A452A">
                        <a:alpha val="80000"/>
                      </a:srgbClr>
                    </a:solidFill>
                  </a:tcPr>
                </a:tc>
              </a:tr>
              <a:tr h="354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noProof="0" dirty="0" smtClean="0"/>
                        <a:t>Nivelamento</a:t>
                      </a:r>
                      <a:r>
                        <a:rPr lang="pt-BR" sz="1000" noProof="0" dirty="0" smtClean="0"/>
                        <a:t> conhecimento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noProof="0" dirty="0" smtClean="0"/>
                        <a:t>fundamental</a:t>
                      </a:r>
                      <a:endParaRPr lang="pt-BR" sz="10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919730"/>
              </p:ext>
            </p:extLst>
          </p:nvPr>
        </p:nvGraphicFramePr>
        <p:xfrm>
          <a:off x="2337673" y="4275787"/>
          <a:ext cx="871297" cy="83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7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FFFFFF"/>
                          </a:solidFill>
                        </a:rPr>
                        <a:t>Leitura</a:t>
                      </a:r>
                      <a:endParaRPr lang="pt-BR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A452A">
                        <a:alpha val="80000"/>
                      </a:srgbClr>
                    </a:solidFill>
                  </a:tcPr>
                </a:tc>
              </a:tr>
              <a:tr h="354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1" noProof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noProof="0" dirty="0" smtClean="0"/>
                        <a:t>Artigo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44212"/>
              </p:ext>
            </p:extLst>
          </p:nvPr>
        </p:nvGraphicFramePr>
        <p:xfrm>
          <a:off x="4300742" y="4299089"/>
          <a:ext cx="871297" cy="83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7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FFFFFF"/>
                          </a:solidFill>
                        </a:rPr>
                        <a:t>Leitura</a:t>
                      </a:r>
                    </a:p>
                  </a:txBody>
                  <a:tcPr>
                    <a:solidFill>
                      <a:srgbClr val="4A452A">
                        <a:alpha val="84000"/>
                      </a:srgbClr>
                    </a:solidFill>
                  </a:tcPr>
                </a:tc>
              </a:tr>
              <a:tr h="354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1" noProof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noProof="0" dirty="0" smtClean="0"/>
                        <a:t>Artigo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dirty="0" smtClean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390319"/>
              </p:ext>
            </p:extLst>
          </p:nvPr>
        </p:nvGraphicFramePr>
        <p:xfrm>
          <a:off x="5283454" y="4291537"/>
          <a:ext cx="871297" cy="83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7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FFFFFF"/>
                          </a:solidFill>
                        </a:rPr>
                        <a:t>Leitura</a:t>
                      </a:r>
                    </a:p>
                  </a:txBody>
                  <a:tcPr>
                    <a:solidFill>
                      <a:srgbClr val="4A452A">
                        <a:alpha val="79000"/>
                      </a:srgbClr>
                    </a:solidFill>
                  </a:tcPr>
                </a:tc>
              </a:tr>
              <a:tr h="354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1" noProof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noProof="0" dirty="0" smtClean="0"/>
                        <a:t>Case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dirty="0" smtClean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71523"/>
              </p:ext>
            </p:extLst>
          </p:nvPr>
        </p:nvGraphicFramePr>
        <p:xfrm>
          <a:off x="3310829" y="4285417"/>
          <a:ext cx="871297" cy="83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7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rgbClr val="FFFFFF"/>
                          </a:solidFill>
                        </a:rPr>
                        <a:t>Leitura</a:t>
                      </a:r>
                    </a:p>
                  </a:txBody>
                  <a:tcPr>
                    <a:solidFill>
                      <a:srgbClr val="4A452A">
                        <a:alpha val="84000"/>
                      </a:srgbClr>
                    </a:solidFill>
                  </a:tcPr>
                </a:tc>
              </a:tr>
              <a:tr h="354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1" noProof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noProof="0" dirty="0" smtClean="0"/>
                        <a:t>Case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dirty="0" smtClean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7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Novo Modelo de Pós-graduação: estrutura de aula presencial quinzenal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0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53659"/>
            <a:ext cx="2517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</a:t>
            </a:r>
            <a:endParaRPr lang="pt-BR" sz="3000" b="1" dirty="0">
              <a:solidFill>
                <a:srgbClr val="1C456B"/>
              </a:solidFill>
            </a:endParaRPr>
          </a:p>
        </p:txBody>
      </p:sp>
      <p:sp>
        <p:nvSpPr>
          <p:cNvPr id="24" name="TextBox 1"/>
          <p:cNvSpPr txBox="1"/>
          <p:nvPr/>
        </p:nvSpPr>
        <p:spPr bwMode="auto">
          <a:xfrm>
            <a:off x="2745774" y="1704058"/>
            <a:ext cx="18466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endParaRPr lang="pt-BR" sz="11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5" name="Straight Connector 30"/>
          <p:cNvCxnSpPr/>
          <p:nvPr/>
        </p:nvCxnSpPr>
        <p:spPr>
          <a:xfrm flipV="1">
            <a:off x="5116327" y="4048633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1"/>
          <p:cNvCxnSpPr/>
          <p:nvPr/>
        </p:nvCxnSpPr>
        <p:spPr>
          <a:xfrm flipV="1">
            <a:off x="3713852" y="4062922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092102"/>
              </p:ext>
            </p:extLst>
          </p:nvPr>
        </p:nvGraphicFramePr>
        <p:xfrm>
          <a:off x="2339752" y="1448909"/>
          <a:ext cx="5616624" cy="2673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903"/>
                <a:gridCol w="1413907"/>
                <a:gridCol w="1413907"/>
                <a:gridCol w="1413907"/>
              </a:tblGrid>
              <a:tr h="36069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Aula 1</a:t>
                      </a:r>
                      <a:endParaRPr lang="pt-BR" sz="1400" dirty="0"/>
                    </a:p>
                  </a:txBody>
                  <a:tcPr>
                    <a:solidFill>
                      <a:srgbClr val="4A452A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Aula 2</a:t>
                      </a:r>
                      <a:endParaRPr lang="pt-BR" sz="1400" dirty="0"/>
                    </a:p>
                  </a:txBody>
                  <a:tcPr>
                    <a:solidFill>
                      <a:srgbClr val="4A452A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Aula 3</a:t>
                      </a:r>
                      <a:endParaRPr lang="pt-BR" sz="1400" dirty="0"/>
                    </a:p>
                  </a:txBody>
                  <a:tcPr>
                    <a:solidFill>
                      <a:srgbClr val="4A452A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Aula 4</a:t>
                      </a:r>
                      <a:endParaRPr lang="pt-BR" sz="1400" dirty="0"/>
                    </a:p>
                  </a:txBody>
                  <a:tcPr>
                    <a:solidFill>
                      <a:srgbClr val="4A452A">
                        <a:alpha val="85000"/>
                      </a:srgbClr>
                    </a:solidFill>
                  </a:tcPr>
                </a:tc>
              </a:tr>
              <a:tr h="66737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Exposição:</a:t>
                      </a:r>
                    </a:p>
                    <a:p>
                      <a:pPr algn="ctr"/>
                      <a:r>
                        <a:rPr lang="pt-BR" sz="1000" b="1" dirty="0" smtClean="0"/>
                        <a:t>Conteúdo</a:t>
                      </a:r>
                      <a:r>
                        <a:rPr lang="pt-BR" sz="1000" dirty="0" smtClean="0"/>
                        <a:t> fundamental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Exposição:</a:t>
                      </a:r>
                    </a:p>
                    <a:p>
                      <a:pPr algn="ctr"/>
                      <a:r>
                        <a:rPr lang="pt-BR" sz="1000" b="1" dirty="0" smtClean="0"/>
                        <a:t>Conteúdo</a:t>
                      </a:r>
                      <a:r>
                        <a:rPr lang="pt-BR" sz="1000" dirty="0" smtClean="0"/>
                        <a:t> </a:t>
                      </a:r>
                    </a:p>
                    <a:p>
                      <a:pPr algn="ctr"/>
                      <a:r>
                        <a:rPr lang="pt-BR" sz="1000" dirty="0" smtClean="0"/>
                        <a:t>fundamental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Exposição:</a:t>
                      </a:r>
                    </a:p>
                    <a:p>
                      <a:pPr algn="ctr"/>
                      <a:r>
                        <a:rPr lang="pt-BR" sz="1000" b="1" dirty="0" smtClean="0"/>
                        <a:t>Conteúdo</a:t>
                      </a:r>
                      <a:r>
                        <a:rPr lang="pt-BR" sz="1000" dirty="0" smtClean="0"/>
                        <a:t> </a:t>
                      </a:r>
                    </a:p>
                    <a:p>
                      <a:pPr algn="ctr"/>
                      <a:r>
                        <a:rPr lang="pt-BR" sz="1000" dirty="0" smtClean="0"/>
                        <a:t>fundamental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Exposição:</a:t>
                      </a:r>
                    </a:p>
                    <a:p>
                      <a:pPr algn="ctr"/>
                      <a:r>
                        <a:rPr lang="pt-BR" sz="1000" b="1" dirty="0" smtClean="0"/>
                        <a:t>Conteúdo</a:t>
                      </a:r>
                      <a:r>
                        <a:rPr lang="pt-BR" sz="1000" dirty="0" smtClean="0"/>
                        <a:t> </a:t>
                      </a:r>
                    </a:p>
                    <a:p>
                      <a:pPr algn="ctr"/>
                      <a:r>
                        <a:rPr lang="pt-BR" sz="1000" dirty="0" smtClean="0"/>
                        <a:t>fundamental</a:t>
                      </a:r>
                    </a:p>
                  </a:txBody>
                  <a:tcPr/>
                </a:tc>
              </a:tr>
              <a:tr h="543514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Atividade de prática 1:</a:t>
                      </a:r>
                    </a:p>
                    <a:p>
                      <a:pPr algn="ctr"/>
                      <a:r>
                        <a:rPr lang="pt-BR" sz="1000" dirty="0" smtClean="0"/>
                        <a:t>exercício ou dinâmica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Case</a:t>
                      </a:r>
                      <a:r>
                        <a:rPr lang="pt-BR" sz="1000" b="1" baseline="0" dirty="0" smtClean="0"/>
                        <a:t> </a:t>
                      </a:r>
                      <a:r>
                        <a:rPr lang="pt-BR" sz="1000" b="1" dirty="0" smtClean="0"/>
                        <a:t>1 </a:t>
                      </a:r>
                      <a:r>
                        <a:rPr lang="pt-BR" sz="1000" dirty="0" smtClean="0"/>
                        <a:t>(empresa</a:t>
                      </a:r>
                      <a:r>
                        <a:rPr lang="pt-BR" sz="1000" baseline="0" dirty="0" smtClean="0"/>
                        <a:t> ou concreto)</a:t>
                      </a:r>
                      <a:r>
                        <a:rPr lang="pt-BR" sz="1000" dirty="0" smtClean="0"/>
                        <a:t>:</a:t>
                      </a:r>
                    </a:p>
                    <a:p>
                      <a:pPr algn="ctr"/>
                      <a:r>
                        <a:rPr lang="pt-BR" sz="1000" dirty="0" smtClean="0"/>
                        <a:t>Discussão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Case</a:t>
                      </a:r>
                      <a:r>
                        <a:rPr lang="pt-BR" sz="1000" b="1" baseline="0" dirty="0" smtClean="0"/>
                        <a:t> </a:t>
                      </a:r>
                      <a:r>
                        <a:rPr lang="pt-BR" sz="1000" b="1" dirty="0" smtClean="0"/>
                        <a:t>2 </a:t>
                      </a:r>
                      <a:r>
                        <a:rPr lang="pt-BR" sz="1000" dirty="0" smtClean="0"/>
                        <a:t>(empresa</a:t>
                      </a:r>
                      <a:r>
                        <a:rPr lang="pt-BR" sz="1000" baseline="0" dirty="0" smtClean="0"/>
                        <a:t> ou concreto)</a:t>
                      </a:r>
                      <a:r>
                        <a:rPr lang="pt-BR" sz="1000" dirty="0" smtClean="0"/>
                        <a:t>:</a:t>
                      </a:r>
                    </a:p>
                    <a:p>
                      <a:pPr algn="ctr"/>
                      <a:r>
                        <a:rPr lang="pt-BR" sz="1000" dirty="0" smtClean="0"/>
                        <a:t>Discussão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/>
                        <a:t>Atividade de integração</a:t>
                      </a:r>
                      <a:r>
                        <a:rPr lang="pt-BR" sz="1000" dirty="0" smtClean="0"/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dirty="0" smtClean="0"/>
                    </a:p>
                    <a:p>
                      <a:pPr algn="ctr"/>
                      <a:endParaRPr lang="pt-BR" sz="1000" b="0" dirty="0" smtClean="0"/>
                    </a:p>
                  </a:txBody>
                  <a:tcPr/>
                </a:tc>
              </a:tr>
              <a:tr h="392538">
                <a:tc>
                  <a:txBody>
                    <a:bodyPr/>
                    <a:lstStyle/>
                    <a:p>
                      <a:pPr algn="ctr"/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Artigo </a:t>
                      </a:r>
                      <a:r>
                        <a:rPr lang="pt-BR" sz="1000" b="1" baseline="0" dirty="0" smtClean="0"/>
                        <a:t>1 </a:t>
                      </a:r>
                      <a:r>
                        <a:rPr lang="pt-BR" sz="1000" dirty="0" smtClean="0"/>
                        <a:t>atualidade:</a:t>
                      </a:r>
                    </a:p>
                    <a:p>
                      <a:pPr algn="ctr"/>
                      <a:r>
                        <a:rPr lang="pt-BR" sz="1000" dirty="0" smtClean="0"/>
                        <a:t>discussão coordenada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Artigo 2 </a:t>
                      </a:r>
                      <a:r>
                        <a:rPr lang="pt-BR" sz="1000" dirty="0" smtClean="0"/>
                        <a:t>atualidade:</a:t>
                      </a:r>
                    </a:p>
                    <a:p>
                      <a:pPr algn="ctr"/>
                      <a:r>
                        <a:rPr lang="pt-BR" sz="1000" dirty="0" smtClean="0"/>
                        <a:t>discussão coordenada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 smtClean="0"/>
                        <a:t>Prova</a:t>
                      </a:r>
                      <a:endParaRPr lang="pt-BR" sz="1000" dirty="0" smtClean="0"/>
                    </a:p>
                  </a:txBody>
                  <a:tcPr/>
                </a:tc>
              </a:tr>
              <a:tr h="543514">
                <a:tc>
                  <a:txBody>
                    <a:bodyPr/>
                    <a:lstStyle/>
                    <a:p>
                      <a:pPr algn="ctr"/>
                      <a:endParaRPr lang="pt-BR" sz="1000" b="1" dirty="0" smtClean="0"/>
                    </a:p>
                    <a:p>
                      <a:pPr algn="ctr"/>
                      <a:r>
                        <a:rPr lang="pt-BR" sz="1000" b="1" dirty="0" smtClean="0"/>
                        <a:t>Exposição final</a:t>
                      </a:r>
                    </a:p>
                    <a:p>
                      <a:pPr algn="ctr"/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000" b="1" dirty="0" smtClean="0"/>
                    </a:p>
                    <a:p>
                      <a:pPr algn="ctr"/>
                      <a:r>
                        <a:rPr lang="pt-BR" sz="1000" b="1" dirty="0" smtClean="0"/>
                        <a:t>Exposição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000" b="1" dirty="0" smtClean="0"/>
                    </a:p>
                    <a:p>
                      <a:pPr algn="ctr"/>
                      <a:r>
                        <a:rPr lang="pt-BR" sz="1000" b="1" dirty="0" smtClean="0"/>
                        <a:t>Exposição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000" b="1" dirty="0" smtClean="0"/>
                    </a:p>
                    <a:p>
                      <a:pPr algn="ctr"/>
                      <a:r>
                        <a:rPr lang="pt-BR" sz="1000" b="1" dirty="0" smtClean="0"/>
                        <a:t>Exposição final</a:t>
                      </a:r>
                    </a:p>
                    <a:p>
                      <a:pPr algn="ctr"/>
                      <a:endParaRPr lang="pt-BR" sz="1000" b="1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836346"/>
              </p:ext>
            </p:extLst>
          </p:nvPr>
        </p:nvGraphicFramePr>
        <p:xfrm>
          <a:off x="2308015" y="5037509"/>
          <a:ext cx="5616624" cy="65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FFFF"/>
                          </a:solidFill>
                        </a:rPr>
                        <a:t>Fórum</a:t>
                      </a:r>
                      <a:endParaRPr lang="pt-BR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A452A">
                        <a:alpha val="79000"/>
                      </a:srgbClr>
                    </a:solidFill>
                  </a:tcPr>
                </a:tc>
              </a:tr>
              <a:tr h="354072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/>
                        <a:t>Dúvidas</a:t>
                      </a:r>
                      <a:r>
                        <a:rPr lang="pt-BR" sz="1000" dirty="0" smtClean="0"/>
                        <a:t> e reforço para a prova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cxnSp>
        <p:nvCxnSpPr>
          <p:cNvPr id="30" name="Straight Connector 35"/>
          <p:cNvCxnSpPr/>
          <p:nvPr/>
        </p:nvCxnSpPr>
        <p:spPr>
          <a:xfrm>
            <a:off x="2198469" y="1525121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95977"/>
              </p:ext>
            </p:extLst>
          </p:nvPr>
        </p:nvGraphicFramePr>
        <p:xfrm>
          <a:off x="981993" y="1455215"/>
          <a:ext cx="1224135" cy="90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/>
              </a:tblGrid>
              <a:tr h="35793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Prévio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A452A">
                        <a:alpha val="80000"/>
                      </a:srgbClr>
                    </a:solidFill>
                  </a:tcPr>
                </a:tc>
              </a:tr>
              <a:tr h="354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noProof="0" dirty="0" smtClean="0"/>
                        <a:t>Nivelamento</a:t>
                      </a:r>
                      <a:r>
                        <a:rPr lang="pt-BR" sz="1000" noProof="0" dirty="0" smtClean="0"/>
                        <a:t> conhecimento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noProof="0" dirty="0" smtClean="0"/>
                        <a:t>fundamental</a:t>
                      </a:r>
                      <a:endParaRPr lang="pt-BR" sz="10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856436"/>
              </p:ext>
            </p:extLst>
          </p:nvPr>
        </p:nvGraphicFramePr>
        <p:xfrm>
          <a:off x="3274603" y="4271952"/>
          <a:ext cx="87129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7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FFFF"/>
                          </a:solidFill>
                        </a:rPr>
                        <a:t>Leitura</a:t>
                      </a:r>
                      <a:endParaRPr lang="pt-BR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A452A">
                        <a:alpha val="80000"/>
                      </a:srgbClr>
                    </a:solidFill>
                  </a:tcPr>
                </a:tc>
              </a:tr>
              <a:tr h="354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noProof="0" dirty="0" smtClean="0"/>
                        <a:t>Artigo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noProof="0" dirty="0" smtClean="0"/>
                        <a:t>Case</a:t>
                      </a:r>
                      <a:r>
                        <a:rPr lang="pt-BR" sz="1000" b="1" baseline="0" noProof="0" dirty="0" smtClean="0"/>
                        <a:t> 1</a:t>
                      </a:r>
                      <a:endParaRPr lang="pt-BR" sz="10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90711"/>
              </p:ext>
            </p:extLst>
          </p:nvPr>
        </p:nvGraphicFramePr>
        <p:xfrm>
          <a:off x="4677307" y="4269331"/>
          <a:ext cx="87129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7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FFFF"/>
                          </a:solidFill>
                        </a:rPr>
                        <a:t>Leitura</a:t>
                      </a:r>
                      <a:endParaRPr lang="pt-BR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A452A">
                        <a:alpha val="84000"/>
                      </a:srgbClr>
                    </a:solidFill>
                  </a:tcPr>
                </a:tc>
              </a:tr>
              <a:tr h="354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noProof="0" dirty="0" smtClean="0"/>
                        <a:t>Artigo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noProof="0" dirty="0" smtClean="0"/>
                        <a:t>Case 2</a:t>
                      </a:r>
                      <a:endParaRPr lang="pt-BR" sz="1000" dirty="0" smtClean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Novo Modelo de Pós-graduação</a:t>
            </a:r>
          </a:p>
          <a:p>
            <a:pPr marL="0" indent="0" algn="just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	</a:t>
            </a: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O suporte virtual ao ensino presencial se faz presente através do </a:t>
            </a:r>
            <a:r>
              <a:rPr lang="pt-BR" sz="1400" b="1" dirty="0" err="1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webaula</a:t>
            </a: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 via SIA, onde docentes e alunos encontrarão todos os aportes do novo modelo.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0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53659"/>
            <a:ext cx="2517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</a:t>
            </a:r>
            <a:endParaRPr lang="pt-BR" sz="3000" b="1" dirty="0">
              <a:solidFill>
                <a:srgbClr val="1C456B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0" y="1811602"/>
            <a:ext cx="7918235" cy="412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9182" y="3125337"/>
            <a:ext cx="124194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Aqui está disponível todo o conteúdo elaborado para a disciplina, antes restrito ao aluno EAD.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854582" y="3125335"/>
            <a:ext cx="124194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Neste espaço o professor pode indicar textos, sites e outros materiais. 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57995" y="5679742"/>
            <a:ext cx="218626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Os vídeos de aula, antes disponíveis apenas para o aluno EAD, agora também poderão ser visualizados pelo aluno presencial. 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653888" y="1800227"/>
            <a:ext cx="171961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Estudos de caso de Harvard e artigos VEJA, pré-selecionados pelos nossos conteudistas.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 rot="10800000">
            <a:off x="7522281" y="3456633"/>
            <a:ext cx="335461" cy="353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direita 21"/>
          <p:cNvSpPr/>
          <p:nvPr/>
        </p:nvSpPr>
        <p:spPr>
          <a:xfrm>
            <a:off x="1351128" y="3697655"/>
            <a:ext cx="335461" cy="353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 rot="5400000">
            <a:off x="4872339" y="2624168"/>
            <a:ext cx="335461" cy="353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para a direita 34"/>
          <p:cNvSpPr/>
          <p:nvPr/>
        </p:nvSpPr>
        <p:spPr>
          <a:xfrm rot="19968321">
            <a:off x="2264084" y="5520879"/>
            <a:ext cx="360355" cy="353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264820" y="2242475"/>
            <a:ext cx="84616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Disciplina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37" name="Seta para a direita 36"/>
          <p:cNvSpPr/>
          <p:nvPr/>
        </p:nvSpPr>
        <p:spPr>
          <a:xfrm>
            <a:off x="1101508" y="2190793"/>
            <a:ext cx="335461" cy="353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6485050" y="2311726"/>
            <a:ext cx="84616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Fórum da disciplina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39" name="Seta para a direita 38"/>
          <p:cNvSpPr/>
          <p:nvPr/>
        </p:nvSpPr>
        <p:spPr>
          <a:xfrm rot="16200000">
            <a:off x="6794972" y="2011895"/>
            <a:ext cx="226317" cy="353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7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Modelo de Avaliação: cursos presenciais</a:t>
            </a:r>
          </a:p>
          <a:p>
            <a:pPr marL="0" indent="0" algn="just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	</a:t>
            </a: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Na metodologia de estudo de caso, a participação discente na construção do conhecimento torna-se o elemento fundamental ao aprendizado, por isso é valorizada também em termos de aferição da nota final da disciplina. Assim, a prova tradicional perde parte do seu peso em prol da avaliação gradual da aprendizagem do aluno.</a:t>
            </a:r>
          </a:p>
          <a:p>
            <a:pPr marL="0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0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53659"/>
            <a:ext cx="2517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</a:t>
            </a:r>
            <a:endParaRPr lang="pt-BR" sz="3000" b="1" dirty="0">
              <a:solidFill>
                <a:srgbClr val="1C456B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980318" y="2251336"/>
            <a:ext cx="6096000" cy="3036943"/>
            <a:chOff x="2430088" y="1599294"/>
            <a:chExt cx="6096000" cy="3036943"/>
          </a:xfrm>
        </p:grpSpPr>
        <p:sp>
          <p:nvSpPr>
            <p:cNvPr id="12" name="Retângulo 11"/>
            <p:cNvSpPr/>
            <p:nvPr/>
          </p:nvSpPr>
          <p:spPr>
            <a:xfrm>
              <a:off x="2430088" y="1938774"/>
              <a:ext cx="6096000" cy="579600"/>
            </a:xfrm>
            <a:prstGeom prst="rect">
              <a:avLst/>
            </a:prstGeom>
            <a:solidFill>
              <a:schemeClr val="bg2">
                <a:lumMod val="9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a livre 12"/>
            <p:cNvSpPr/>
            <p:nvPr/>
          </p:nvSpPr>
          <p:spPr>
            <a:xfrm>
              <a:off x="2734888" y="1599294"/>
              <a:ext cx="5358536" cy="678960"/>
            </a:xfrm>
            <a:custGeom>
              <a:avLst/>
              <a:gdLst>
                <a:gd name="connsiteX0" fmla="*/ 0 w 5358536"/>
                <a:gd name="connsiteY0" fmla="*/ 113162 h 678960"/>
                <a:gd name="connsiteX1" fmla="*/ 113162 w 5358536"/>
                <a:gd name="connsiteY1" fmla="*/ 0 h 678960"/>
                <a:gd name="connsiteX2" fmla="*/ 5245374 w 5358536"/>
                <a:gd name="connsiteY2" fmla="*/ 0 h 678960"/>
                <a:gd name="connsiteX3" fmla="*/ 5358536 w 5358536"/>
                <a:gd name="connsiteY3" fmla="*/ 113162 h 678960"/>
                <a:gd name="connsiteX4" fmla="*/ 5358536 w 5358536"/>
                <a:gd name="connsiteY4" fmla="*/ 565798 h 678960"/>
                <a:gd name="connsiteX5" fmla="*/ 5245374 w 5358536"/>
                <a:gd name="connsiteY5" fmla="*/ 678960 h 678960"/>
                <a:gd name="connsiteX6" fmla="*/ 113162 w 5358536"/>
                <a:gd name="connsiteY6" fmla="*/ 678960 h 678960"/>
                <a:gd name="connsiteX7" fmla="*/ 0 w 5358536"/>
                <a:gd name="connsiteY7" fmla="*/ 565798 h 678960"/>
                <a:gd name="connsiteX8" fmla="*/ 0 w 5358536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8536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245374" y="0"/>
                  </a:lnTo>
                  <a:cubicBezTo>
                    <a:pt x="5307872" y="0"/>
                    <a:pt x="5358536" y="50664"/>
                    <a:pt x="5358536" y="113162"/>
                  </a:cubicBezTo>
                  <a:lnTo>
                    <a:pt x="5358536" y="565798"/>
                  </a:lnTo>
                  <a:cubicBezTo>
                    <a:pt x="5358536" y="628296"/>
                    <a:pt x="5307872" y="678960"/>
                    <a:pt x="5245374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34" tIns="33144" rIns="194434" bIns="33144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/>
                <a:t>AVALIAÇÃO NACIONAL (Banco de Questões) – </a:t>
              </a:r>
              <a:r>
                <a:rPr lang="pt-BR" sz="2000" b="1" u="sng" kern="1200" dirty="0" smtClean="0"/>
                <a:t>40% da avaliação</a:t>
              </a:r>
              <a:endParaRPr lang="pt-BR" sz="2000" kern="1200" dirty="0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2430088" y="3069865"/>
              <a:ext cx="6096000" cy="579600"/>
            </a:xfrm>
            <a:prstGeom prst="rect">
              <a:avLst/>
            </a:prstGeom>
            <a:solidFill>
              <a:schemeClr val="bg2">
                <a:lumMod val="9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a livre 14"/>
            <p:cNvSpPr/>
            <p:nvPr/>
          </p:nvSpPr>
          <p:spPr>
            <a:xfrm>
              <a:off x="2772219" y="2712636"/>
              <a:ext cx="5348337" cy="678960"/>
            </a:xfrm>
            <a:custGeom>
              <a:avLst/>
              <a:gdLst>
                <a:gd name="connsiteX0" fmla="*/ 0 w 5348337"/>
                <a:gd name="connsiteY0" fmla="*/ 113162 h 678960"/>
                <a:gd name="connsiteX1" fmla="*/ 113162 w 5348337"/>
                <a:gd name="connsiteY1" fmla="*/ 0 h 678960"/>
                <a:gd name="connsiteX2" fmla="*/ 5235175 w 5348337"/>
                <a:gd name="connsiteY2" fmla="*/ 0 h 678960"/>
                <a:gd name="connsiteX3" fmla="*/ 5348337 w 5348337"/>
                <a:gd name="connsiteY3" fmla="*/ 113162 h 678960"/>
                <a:gd name="connsiteX4" fmla="*/ 5348337 w 5348337"/>
                <a:gd name="connsiteY4" fmla="*/ 565798 h 678960"/>
                <a:gd name="connsiteX5" fmla="*/ 5235175 w 5348337"/>
                <a:gd name="connsiteY5" fmla="*/ 678960 h 678960"/>
                <a:gd name="connsiteX6" fmla="*/ 113162 w 5348337"/>
                <a:gd name="connsiteY6" fmla="*/ 678960 h 678960"/>
                <a:gd name="connsiteX7" fmla="*/ 0 w 5348337"/>
                <a:gd name="connsiteY7" fmla="*/ 565798 h 678960"/>
                <a:gd name="connsiteX8" fmla="*/ 0 w 5348337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48337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235175" y="0"/>
                  </a:lnTo>
                  <a:cubicBezTo>
                    <a:pt x="5297673" y="0"/>
                    <a:pt x="5348337" y="50664"/>
                    <a:pt x="5348337" y="113162"/>
                  </a:cubicBezTo>
                  <a:lnTo>
                    <a:pt x="5348337" y="565798"/>
                  </a:lnTo>
                  <a:cubicBezTo>
                    <a:pt x="5348337" y="628296"/>
                    <a:pt x="5297673" y="678960"/>
                    <a:pt x="5235175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34" tIns="33144" rIns="194434" bIns="33144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/>
                <a:t>AFERIÇÃO DE LEITURA E DEBATE DE CASOS E ARTIGOS – </a:t>
              </a:r>
              <a:r>
                <a:rPr lang="pt-BR" sz="2000" b="1" u="sng" kern="1200" dirty="0" smtClean="0"/>
                <a:t>40% da avaliação</a:t>
              </a:r>
              <a:endParaRPr lang="pt-BR" sz="2000" kern="1200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430088" y="4056637"/>
              <a:ext cx="6096000" cy="579600"/>
            </a:xfrm>
            <a:prstGeom prst="rect">
              <a:avLst/>
            </a:prstGeom>
            <a:solidFill>
              <a:schemeClr val="bg2">
                <a:lumMod val="9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orma livre 16"/>
            <p:cNvSpPr/>
            <p:nvPr/>
          </p:nvSpPr>
          <p:spPr>
            <a:xfrm>
              <a:off x="2734888" y="3798595"/>
              <a:ext cx="4817540" cy="678960"/>
            </a:xfrm>
            <a:custGeom>
              <a:avLst/>
              <a:gdLst>
                <a:gd name="connsiteX0" fmla="*/ 0 w 4817540"/>
                <a:gd name="connsiteY0" fmla="*/ 113162 h 678960"/>
                <a:gd name="connsiteX1" fmla="*/ 113162 w 4817540"/>
                <a:gd name="connsiteY1" fmla="*/ 0 h 678960"/>
                <a:gd name="connsiteX2" fmla="*/ 4704378 w 4817540"/>
                <a:gd name="connsiteY2" fmla="*/ 0 h 678960"/>
                <a:gd name="connsiteX3" fmla="*/ 4817540 w 4817540"/>
                <a:gd name="connsiteY3" fmla="*/ 113162 h 678960"/>
                <a:gd name="connsiteX4" fmla="*/ 4817540 w 4817540"/>
                <a:gd name="connsiteY4" fmla="*/ 565798 h 678960"/>
                <a:gd name="connsiteX5" fmla="*/ 4704378 w 4817540"/>
                <a:gd name="connsiteY5" fmla="*/ 678960 h 678960"/>
                <a:gd name="connsiteX6" fmla="*/ 113162 w 4817540"/>
                <a:gd name="connsiteY6" fmla="*/ 678960 h 678960"/>
                <a:gd name="connsiteX7" fmla="*/ 0 w 4817540"/>
                <a:gd name="connsiteY7" fmla="*/ 565798 h 678960"/>
                <a:gd name="connsiteX8" fmla="*/ 0 w 481754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1754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4704378" y="0"/>
                  </a:lnTo>
                  <a:cubicBezTo>
                    <a:pt x="4766876" y="0"/>
                    <a:pt x="4817540" y="50664"/>
                    <a:pt x="4817540" y="113162"/>
                  </a:cubicBezTo>
                  <a:lnTo>
                    <a:pt x="4817540" y="565798"/>
                  </a:lnTo>
                  <a:cubicBezTo>
                    <a:pt x="4817540" y="628296"/>
                    <a:pt x="4766876" y="678960"/>
                    <a:pt x="470437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34" tIns="33144" rIns="194434" bIns="33144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/>
                <a:t>TRABALHO PROPOSTO PELO DOCENTE – </a:t>
              </a:r>
              <a:r>
                <a:rPr lang="pt-BR" sz="2000" b="1" u="sng" kern="1200" dirty="0" smtClean="0"/>
                <a:t>20% da avaliação</a:t>
              </a:r>
              <a:endParaRPr lang="pt-BR" sz="2000" b="1" u="sng" kern="12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5" y="2420599"/>
            <a:ext cx="8223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19" y="3575385"/>
            <a:ext cx="11890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44" y="4381794"/>
            <a:ext cx="73818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69080" y="466263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Histórico do Novo Modelo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	</a:t>
            </a: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Realizadas no 1º semestre de 2013, pesquisas feitas com distintos públicos </a:t>
            </a:r>
            <a:r>
              <a:rPr lang="pt-BR" sz="1400" b="1" dirty="0">
                <a:solidFill>
                  <a:srgbClr val="227485"/>
                </a:solidFill>
                <a:latin typeface="Calibri" pitchFamily="34" charset="0"/>
              </a:rPr>
              <a:t>(alunos  graduação Estácio, alunos de pós-graduação e </a:t>
            </a:r>
            <a:r>
              <a:rPr lang="pt-BR" sz="1400" b="1" dirty="0" err="1" smtClean="0">
                <a:solidFill>
                  <a:srgbClr val="227485"/>
                </a:solidFill>
                <a:latin typeface="Calibri" pitchFamily="34" charset="0"/>
              </a:rPr>
              <a:t>prospects</a:t>
            </a: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</a:rPr>
              <a:t>, somando 1475 entrevistados),</a:t>
            </a: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 no Rio de Janeiro e em outras regiões do país, mostravam um novo desafio ao nosso modelo de especialização, onde era necessário repensar o modelo de ensino e os aportes para a aprendizagem. </a:t>
            </a: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	Além de buscar compreender um pouco mais quem é o aluno e o candidato a um curso de pós-graduação, as pesquisas apontaram os pilares que sustentam o que o mercado compreende como um curso de especialização voltado para a prática, e que fundamentalmente levam o profissional de volta à sala de aula em busca de conhecimentos relevantes ao seu dia a dia. </a:t>
            </a: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Assim, forma-se a ideia de uma pós-graduação voltada para a realidade de nossos alunos, cujos objetivos giram em torno da inserção ou crescimento no mercado de trabalho; um público com características bem definidas e para o qual é preciso orientar um modelo de aprendizagem que o coloque também como protagonista, e não apenas ouvinte ou expectador. </a:t>
            </a:r>
          </a:p>
          <a:p>
            <a:pPr marL="0" indent="0" algn="just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	</a:t>
            </a: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Ademais, as pesquisas mostraram a percepção do aluno sobre a distribuição da carga horária dos cursos, o tempo disponível para estudos fora de sala de aula, a utilização de ferramentas para a aprendizagem, TCC, entre outros. </a:t>
            </a:r>
          </a:p>
          <a:p>
            <a:pPr marL="0" indent="0" algn="just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	</a:t>
            </a: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Nos próximos slides, veremos alguns dados da referida pesquisa. Caso queria conhecê-la por completa, 	pegue na biblioteca o arquivo indicado. 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53659"/>
            <a:ext cx="2517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</a:t>
            </a:r>
            <a:endParaRPr lang="pt-BR" sz="3000" b="1" dirty="0">
              <a:solidFill>
                <a:srgbClr val="1C45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Modelo de Avaliação: cursos EAD</a:t>
            </a:r>
          </a:p>
          <a:p>
            <a:pPr marL="0" indent="0" algn="just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	</a:t>
            </a: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Seguindo a regulamentação do MEC para cursos de pós-graduação EAD, a prova presencial continua tendo peso majoritário, no entanto, a fim de valorizar a participação do aluno, há um aumento de peso dos fóruns na aferição do grau final da disciplina.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0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53659"/>
            <a:ext cx="2517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</a:t>
            </a:r>
            <a:endParaRPr lang="pt-BR" sz="3000" b="1" dirty="0">
              <a:solidFill>
                <a:srgbClr val="1C456B"/>
              </a:solidFill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29013461"/>
              </p:ext>
            </p:extLst>
          </p:nvPr>
        </p:nvGraphicFramePr>
        <p:xfrm>
          <a:off x="1203612" y="2051586"/>
          <a:ext cx="6875863" cy="366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7" descr="C:\Users\espacopos.centro\AppData\Local\Microsoft\Windows\Temporary Internet Files\Content.IE5\NUDNM81X\MP900309636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4" y="2258948"/>
            <a:ext cx="1612900" cy="1223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4" y="4132540"/>
            <a:ext cx="2075519" cy="12119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9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Trabalho de Conclusão do Curso</a:t>
            </a: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0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53659"/>
            <a:ext cx="2517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</a:t>
            </a:r>
            <a:endParaRPr lang="pt-BR" sz="3000" b="1" dirty="0">
              <a:solidFill>
                <a:srgbClr val="1C456B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92" y="2411105"/>
            <a:ext cx="3410743" cy="17410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561384" y="1511894"/>
            <a:ext cx="425530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sz="1600" b="1" dirty="0" smtClean="0">
                <a:solidFill>
                  <a:srgbClr val="227485"/>
                </a:solidFill>
              </a:rPr>
              <a:t>	A </a:t>
            </a:r>
            <a:r>
              <a:rPr lang="pt-BR" sz="1600" b="1" dirty="0">
                <a:solidFill>
                  <a:srgbClr val="227485"/>
                </a:solidFill>
              </a:rPr>
              <a:t>fim de garantir um caráter mais prático e efetivo,  a elaboração dos </a:t>
            </a:r>
            <a:r>
              <a:rPr lang="pt-BR" sz="1600" b="1" dirty="0" err="1">
                <a:solidFill>
                  <a:srgbClr val="227485"/>
                </a:solidFill>
              </a:rPr>
              <a:t>TCCs</a:t>
            </a:r>
            <a:r>
              <a:rPr lang="pt-BR" sz="1600" b="1" dirty="0">
                <a:solidFill>
                  <a:srgbClr val="227485"/>
                </a:solidFill>
              </a:rPr>
              <a:t> está voltada para incentivar o desenvolvimento de planos de negócios aderentes à realidade profissional do aluno e frente à especialização cursada e à área profissional em questão. </a:t>
            </a:r>
            <a:endParaRPr lang="pt-BR" sz="1600" b="1" dirty="0" smtClean="0">
              <a:solidFill>
                <a:srgbClr val="227485"/>
              </a:solidFill>
            </a:endParaRPr>
          </a:p>
          <a:p>
            <a:pPr algn="just" eaLnBrk="1" hangingPunct="1">
              <a:defRPr/>
            </a:pPr>
            <a:endParaRPr lang="pt-BR" sz="1600" b="1" dirty="0">
              <a:solidFill>
                <a:srgbClr val="227485"/>
              </a:solidFill>
            </a:endParaRPr>
          </a:p>
          <a:p>
            <a:pPr algn="just" eaLnBrk="1" hangingPunct="1">
              <a:defRPr/>
            </a:pPr>
            <a:r>
              <a:rPr lang="pt-BR" sz="1600" b="1" dirty="0" smtClean="0">
                <a:solidFill>
                  <a:srgbClr val="227485"/>
                </a:solidFill>
              </a:rPr>
              <a:t>	Desse modo, visando transformar o TCC em uma experiência acadêmica positiva para o aluno e relevante para sua atuação profissional, o trabalho final será elaborado através de uma ferramenta educacional, amparada em instrumentos tecnológicos, e voltada para a simplificação do processo acadêmico discente. </a:t>
            </a:r>
            <a:endParaRPr lang="pt-BR" sz="1600" b="1" dirty="0">
              <a:solidFill>
                <a:srgbClr val="2274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1"/>
            <a:ext cx="9144000" cy="691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3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4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6" name="Picture 5" descr="Captura de Tela 2013-05-13 às 11.12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" y="0"/>
            <a:ext cx="9143033" cy="6906287"/>
          </a:xfrm>
          <a:prstGeom prst="rect">
            <a:avLst/>
          </a:prstGeom>
          <a:solidFill>
            <a:schemeClr val="tx1"/>
          </a:solidFill>
          <a:ln>
            <a:solidFill>
              <a:srgbClr val="4A452A"/>
            </a:solidFill>
          </a:ln>
        </p:spPr>
      </p:pic>
    </p:spTree>
    <p:extLst>
      <p:ext uri="{BB962C8B-B14F-4D97-AF65-F5344CB8AC3E}">
        <p14:creationId xmlns:p14="http://schemas.microsoft.com/office/powerpoint/2010/main" val="5549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91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6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9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Novo Modelo de Pós-graduação</a:t>
            </a:r>
          </a:p>
          <a:p>
            <a:pPr marL="0" indent="0" algn="just" eaLnBrk="1" hangingPunct="1">
              <a:buNone/>
              <a:defRPr/>
            </a:pPr>
            <a:r>
              <a:rPr lang="pt-BR" sz="1400" b="1" dirty="0">
                <a:solidFill>
                  <a:srgbClr val="227485"/>
                </a:solidFill>
                <a:latin typeface="Calibri" pitchFamily="34" charset="0"/>
                <a:cs typeface="+mn-cs"/>
              </a:rPr>
              <a:t>	</a:t>
            </a: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Na nova geração de cursos alguns pilares são somados aos aportes ao ensino que já existiam, formando, então, a estrutura de aprendizagem para a pós-graduação.</a:t>
            </a:r>
          </a:p>
          <a:p>
            <a:pPr marL="0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0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53659"/>
            <a:ext cx="2517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</a:t>
            </a:r>
            <a:endParaRPr lang="pt-BR" sz="3000" b="1" dirty="0">
              <a:solidFill>
                <a:srgbClr val="1C456B"/>
              </a:solidFill>
            </a:endParaRPr>
          </a:p>
        </p:txBody>
      </p:sp>
      <p:graphicFrame>
        <p:nvGraphicFramePr>
          <p:cNvPr id="12" name="Diagram 5"/>
          <p:cNvGraphicFramePr/>
          <p:nvPr>
            <p:extLst>
              <p:ext uri="{D42A27DB-BD31-4B8C-83A1-F6EECF244321}">
                <p14:modId xmlns:p14="http://schemas.microsoft.com/office/powerpoint/2010/main" val="1934614326"/>
              </p:ext>
            </p:extLst>
          </p:nvPr>
        </p:nvGraphicFramePr>
        <p:xfrm>
          <a:off x="376238" y="1542197"/>
          <a:ext cx="8604920" cy="3891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6238" y="664022"/>
            <a:ext cx="8280400" cy="44640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  <a:cs typeface="+mn-cs"/>
              </a:rPr>
              <a:t>Parcerias para a Aprendizagem</a:t>
            </a:r>
          </a:p>
          <a:p>
            <a:pPr marL="0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lvl="1" indent="457200" algn="just" eaLnBrk="1" hangingPunct="1">
              <a:buNone/>
              <a:defRPr/>
            </a:pPr>
            <a:r>
              <a:rPr lang="pt-BR" sz="1400" b="1" dirty="0" smtClean="0">
                <a:solidFill>
                  <a:srgbClr val="227485"/>
                </a:solidFill>
                <a:latin typeface="Calibri" pitchFamily="34" charset="0"/>
              </a:rPr>
              <a:t>Com base nos pilares de “atualização” e “prática” percebidos como diferenciais em um curso de pós graduação, buscou-se através de importantes parcerias trazer ao aluno aportes fundamentais ao seu desenvolvimento acadêmico e profissional. </a:t>
            </a:r>
          </a:p>
          <a:p>
            <a:pPr marL="457200" lvl="1" indent="0" algn="just" eaLnBrk="1" hangingPunct="1">
              <a:buNone/>
              <a:defRPr/>
            </a:pPr>
            <a:endParaRPr lang="pt-BR" sz="1400" b="1" dirty="0" smtClean="0">
              <a:solidFill>
                <a:srgbClr val="227485"/>
              </a:solidFill>
              <a:latin typeface="Calibri" pitchFamily="34" charset="0"/>
            </a:endParaRPr>
          </a:p>
          <a:p>
            <a:pPr marL="457200" lvl="1" indent="0" algn="just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457200" lvl="1" indent="0" algn="just" eaLnBrk="1" hangingPunct="1">
              <a:buNone/>
              <a:defRPr/>
            </a:pPr>
            <a:endParaRPr lang="pt-BR" sz="10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  <a:p>
            <a:pPr marL="0" indent="0" algn="r" eaLnBrk="1" hangingPunct="1">
              <a:buNone/>
              <a:defRPr/>
            </a:pPr>
            <a:endParaRPr lang="pt-BR" sz="1400" b="1" dirty="0">
              <a:solidFill>
                <a:srgbClr val="227485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76238" y="253659"/>
            <a:ext cx="25177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sz="3000" b="1" dirty="0" smtClean="0">
                <a:solidFill>
                  <a:srgbClr val="1C456B"/>
                </a:solidFill>
              </a:rPr>
              <a:t>Pós-graduação</a:t>
            </a:r>
            <a:endParaRPr lang="pt-BR" sz="3000" b="1" dirty="0">
              <a:solidFill>
                <a:srgbClr val="1C456B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5" y="2234889"/>
            <a:ext cx="1866900" cy="18097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81" y="2234889"/>
            <a:ext cx="3063857" cy="10951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53" y="3480180"/>
            <a:ext cx="3700367" cy="23306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</TotalTime>
  <Words>577</Words>
  <Application>Microsoft Office PowerPoint</Application>
  <PresentationFormat>Apresentação na tela (4:3)</PresentationFormat>
  <Paragraphs>290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GH Consultoria de Varejo Ltda.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Dgrafico GH &amp; Associados</dc:creator>
  <cp:lastModifiedBy>Carlos Santos Lacerda</cp:lastModifiedBy>
  <cp:revision>206</cp:revision>
  <dcterms:created xsi:type="dcterms:W3CDTF">2013-09-25T18:35:49Z</dcterms:created>
  <dcterms:modified xsi:type="dcterms:W3CDTF">2014-02-27T18:33:39Z</dcterms:modified>
</cp:coreProperties>
</file>