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366" r:id="rId2"/>
    <p:sldId id="338" r:id="rId3"/>
    <p:sldId id="341" r:id="rId4"/>
    <p:sldId id="342" r:id="rId5"/>
    <p:sldId id="343" r:id="rId6"/>
    <p:sldId id="344" r:id="rId7"/>
    <p:sldId id="345" r:id="rId8"/>
    <p:sldId id="349" r:id="rId9"/>
    <p:sldId id="346" r:id="rId10"/>
    <p:sldId id="347" r:id="rId11"/>
    <p:sldId id="348" r:id="rId12"/>
    <p:sldId id="339" r:id="rId13"/>
    <p:sldId id="350" r:id="rId14"/>
    <p:sldId id="351" r:id="rId15"/>
    <p:sldId id="352" r:id="rId16"/>
    <p:sldId id="353" r:id="rId17"/>
    <p:sldId id="340" r:id="rId18"/>
    <p:sldId id="355" r:id="rId19"/>
    <p:sldId id="356" r:id="rId20"/>
    <p:sldId id="357" r:id="rId21"/>
    <p:sldId id="358" r:id="rId22"/>
    <p:sldId id="359" r:id="rId23"/>
    <p:sldId id="360" r:id="rId24"/>
    <p:sldId id="361" r:id="rId25"/>
    <p:sldId id="365" r:id="rId26"/>
    <p:sldId id="363" r:id="rId27"/>
    <p:sldId id="364" r:id="rId28"/>
    <p:sldId id="362" r:id="rId29"/>
    <p:sldId id="354"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F792F"/>
    <a:srgbClr val="006600"/>
    <a:srgbClr val="227485"/>
    <a:srgbClr val="1C456B"/>
    <a:srgbClr val="716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91" autoAdjust="0"/>
    <p:restoredTop sz="94660"/>
  </p:normalViewPr>
  <p:slideViewPr>
    <p:cSldViewPr snapToGrid="0" snapToObjects="1">
      <p:cViewPr>
        <p:scale>
          <a:sx n="80" d="100"/>
          <a:sy n="80" d="100"/>
        </p:scale>
        <p:origin x="-1218"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021A8-83F9-4F21-A2F1-76094C88E807}" type="datetimeFigureOut">
              <a:rPr lang="pt-BR" smtClean="0"/>
              <a:t>27/02/2014</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A1EEC6-DE9A-49F9-A5CF-CCBF5C61875B}" type="slidenum">
              <a:rPr lang="pt-BR" smtClean="0"/>
              <a:t>‹nº›</a:t>
            </a:fld>
            <a:endParaRPr lang="pt-BR"/>
          </a:p>
        </p:txBody>
      </p:sp>
    </p:spTree>
    <p:extLst>
      <p:ext uri="{BB962C8B-B14F-4D97-AF65-F5344CB8AC3E}">
        <p14:creationId xmlns:p14="http://schemas.microsoft.com/office/powerpoint/2010/main" val="3626030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FF294C-FF5A-47A9-B1DF-953CEA588081}" type="datetimeFigureOut">
              <a:rPr lang="pt-BR" smtClean="0"/>
              <a:t>27/02/2014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AE46F6-1EDC-4AED-B62F-D41958A657DC}" type="slidenum">
              <a:rPr lang="pt-BR" smtClean="0"/>
              <a:t>‹nº›</a:t>
            </a:fld>
            <a:endParaRPr lang="pt-BR"/>
          </a:p>
        </p:txBody>
      </p:sp>
    </p:spTree>
    <p:extLst>
      <p:ext uri="{BB962C8B-B14F-4D97-AF65-F5344CB8AC3E}">
        <p14:creationId xmlns:p14="http://schemas.microsoft.com/office/powerpoint/2010/main" val="3741869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T-2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8597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T-2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1116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PPT-2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8622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2" descr="PPT-01.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v3.webcasters.com.br/Login.aspx?codTransmissao=164828&amp;loginexterno=usuariocliente@estacio.com&amp;senhaexterno=estaci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pos.estacio.webaula.com.br/gesto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1477030" y="422167"/>
            <a:ext cx="6536085"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endParaRPr lang="pt-BR" sz="3000" b="1" dirty="0" smtClean="0">
              <a:solidFill>
                <a:srgbClr val="1C456B"/>
              </a:solidFill>
            </a:endParaRPr>
          </a:p>
          <a:p>
            <a:pPr algn="ctr" eaLnBrk="1" hangingPunct="1"/>
            <a:r>
              <a:rPr lang="pt-BR" sz="3000" b="1" dirty="0" smtClean="0">
                <a:solidFill>
                  <a:srgbClr val="1C456B"/>
                </a:solidFill>
              </a:rPr>
              <a:t>Novo Modelo de Pós-graduação Estácio</a:t>
            </a:r>
          </a:p>
          <a:p>
            <a:pPr algn="ctr" eaLnBrk="1" hangingPunct="1"/>
            <a:endParaRPr lang="pt-BR" sz="3000" b="1" i="1" dirty="0">
              <a:solidFill>
                <a:srgbClr val="1C456B"/>
              </a:solidFill>
            </a:endParaRPr>
          </a:p>
          <a:p>
            <a:pPr algn="ctr" eaLnBrk="1" hangingPunct="1"/>
            <a:endParaRPr lang="pt-BR" sz="3000" b="1" i="1" dirty="0" smtClean="0">
              <a:solidFill>
                <a:srgbClr val="1C456B"/>
              </a:solidFill>
            </a:endParaRPr>
          </a:p>
          <a:p>
            <a:pPr algn="ctr" eaLnBrk="1" hangingPunct="1"/>
            <a:endParaRPr lang="pt-BR" sz="3200" dirty="0"/>
          </a:p>
          <a:p>
            <a:pPr algn="ctr" eaLnBrk="1" hangingPunct="1"/>
            <a:endParaRPr lang="pt-BR" sz="3000" b="1" i="1" dirty="0">
              <a:solidFill>
                <a:srgbClr val="1C456B"/>
              </a:solidFill>
            </a:endParaRPr>
          </a:p>
          <a:p>
            <a:pPr algn="ctr" eaLnBrk="1" hangingPunct="1"/>
            <a:endParaRPr lang="pt-BR" sz="3000" b="1" i="1" dirty="0" smtClean="0">
              <a:solidFill>
                <a:srgbClr val="1C456B"/>
              </a:solidFill>
            </a:endParaRPr>
          </a:p>
          <a:p>
            <a:pPr algn="ctr" eaLnBrk="1" hangingPunct="1"/>
            <a:endParaRPr lang="pt-BR" sz="3000" b="1" i="1" dirty="0">
              <a:solidFill>
                <a:srgbClr val="1C456B"/>
              </a:solidFill>
            </a:endParaRPr>
          </a:p>
          <a:p>
            <a:pPr algn="ctr" eaLnBrk="1" hangingPunct="1"/>
            <a:endParaRPr lang="pt-BR" sz="3000" b="1" i="1" dirty="0" smtClean="0">
              <a:solidFill>
                <a:srgbClr val="1C456B"/>
              </a:solidFill>
            </a:endParaRPr>
          </a:p>
          <a:p>
            <a:pPr algn="ctr" eaLnBrk="1" hangingPunct="1"/>
            <a:endParaRPr lang="pt-BR" sz="3000" b="1" i="1" dirty="0">
              <a:solidFill>
                <a:srgbClr val="1C456B"/>
              </a:solidFill>
            </a:endParaRPr>
          </a:p>
          <a:p>
            <a:pPr algn="ctr" eaLnBrk="1" hangingPunct="1"/>
            <a:r>
              <a:rPr lang="pt-BR" sz="1600" b="1" dirty="0" smtClean="0">
                <a:solidFill>
                  <a:srgbClr val="227485"/>
                </a:solidFill>
              </a:rPr>
              <a:t>PARTE </a:t>
            </a:r>
            <a:r>
              <a:rPr lang="pt-BR" sz="1600" b="1" dirty="0" smtClean="0">
                <a:solidFill>
                  <a:srgbClr val="227485"/>
                </a:solidFill>
              </a:rPr>
              <a:t>03</a:t>
            </a:r>
            <a:endParaRPr lang="pt-BR" sz="1600" b="1" dirty="0">
              <a:solidFill>
                <a:srgbClr val="227485"/>
              </a:solidFill>
            </a:endParaRPr>
          </a:p>
          <a:p>
            <a:pPr algn="ctr" eaLnBrk="1" hangingPunct="1"/>
            <a:endParaRPr lang="pt-BR" sz="1600" b="1" dirty="0">
              <a:solidFill>
                <a:srgbClr val="716D65"/>
              </a:solidFill>
            </a:endParaRPr>
          </a:p>
          <a:p>
            <a:pPr eaLnBrk="1" hangingPunct="1"/>
            <a:endParaRPr lang="en-US" sz="3000" dirty="0">
              <a:solidFill>
                <a:srgbClr val="1C456B"/>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307" y="1819765"/>
            <a:ext cx="4887533" cy="286789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380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558" y="618985"/>
            <a:ext cx="5629157" cy="381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3"/>
          <p:cNvSpPr txBox="1">
            <a:spLocks noChangeArrowheads="1"/>
          </p:cNvSpPr>
          <p:nvPr/>
        </p:nvSpPr>
        <p:spPr>
          <a:xfrm>
            <a:off x="1760559" y="4437498"/>
            <a:ext cx="5629157" cy="7895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57150" algn="just" eaLnBrk="1" hangingPunct="1">
              <a:buNone/>
              <a:defRPr/>
            </a:pPr>
            <a:r>
              <a:rPr lang="pt-BR" sz="1400" dirty="0" smtClean="0">
                <a:solidFill>
                  <a:srgbClr val="227485"/>
                </a:solidFill>
                <a:latin typeface="Calibri" pitchFamily="34" charset="0"/>
              </a:rPr>
              <a:t>No ambiente de sala de aula voltado para o estudo de caso, os alunos não estão “assistindo” ao professor, mas interagindo com a orientação do professor.</a:t>
            </a:r>
            <a:endParaRPr lang="pt-BR" sz="1400"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cs typeface="+mn-cs"/>
            </a:endParaRPr>
          </a:p>
        </p:txBody>
      </p:sp>
    </p:spTree>
    <p:extLst>
      <p:ext uri="{BB962C8B-B14F-4D97-AF65-F5344CB8AC3E}">
        <p14:creationId xmlns:p14="http://schemas.microsoft.com/office/powerpoint/2010/main" val="900407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063142" y="4437498"/>
            <a:ext cx="5023990" cy="78959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57150" algn="just" eaLnBrk="1" hangingPunct="1">
              <a:buNone/>
              <a:defRPr/>
            </a:pPr>
            <a:r>
              <a:rPr lang="pt-BR" sz="1400" dirty="0" smtClean="0">
                <a:solidFill>
                  <a:srgbClr val="227485"/>
                </a:solidFill>
                <a:latin typeface="Calibri" pitchFamily="34" charset="0"/>
              </a:rPr>
              <a:t>Este ambiente compartilhado de aprendizagem pode ser organizado mesmo com cadeiras simples e em salas de aula já utilizadas na instituição. </a:t>
            </a: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cs typeface="+mn-cs"/>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155" y="721752"/>
            <a:ext cx="5001963" cy="36884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545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6238" y="533134"/>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400" b="1" dirty="0" smtClean="0">
                <a:solidFill>
                  <a:srgbClr val="227485"/>
                </a:solidFill>
                <a:latin typeface="Calibri" pitchFamily="34" charset="0"/>
                <a:cs typeface="+mn-cs"/>
              </a:rPr>
              <a:t>Metodologia de Ensino: nova geração de pós-graduação</a:t>
            </a:r>
          </a:p>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smtClean="0">
                <a:solidFill>
                  <a:srgbClr val="227485"/>
                </a:solidFill>
                <a:latin typeface="Calibri" pitchFamily="34" charset="0"/>
              </a:rPr>
              <a:t>	Nos </a:t>
            </a:r>
            <a:r>
              <a:rPr lang="pt-BR" sz="1400" b="1" dirty="0">
                <a:solidFill>
                  <a:srgbClr val="227485"/>
                </a:solidFill>
                <a:latin typeface="Calibri" pitchFamily="34" charset="0"/>
              </a:rPr>
              <a:t>anexos “O que é um Caso” e “Como Ensinar com um estudo de caso“ vamos conhecer um pouco mais sobre a metodologia do estudo de caso em sala de aula, suas implicações para a organização da turma, os procedimentos e orientações para debates, a construção compartilhada de conhecimento, entre outros. Primeiramente, o convidamos a fazer uma leitura deste material e, a seguir, </a:t>
            </a:r>
            <a:r>
              <a:rPr lang="pt-BR" sz="1400" b="1" dirty="0" smtClean="0">
                <a:solidFill>
                  <a:srgbClr val="227485"/>
                </a:solidFill>
                <a:latin typeface="Calibri" pitchFamily="34" charset="0"/>
              </a:rPr>
              <a:t>a </a:t>
            </a:r>
            <a:r>
              <a:rPr lang="pt-BR" sz="1400" b="1" dirty="0">
                <a:solidFill>
                  <a:srgbClr val="227485"/>
                </a:solidFill>
                <a:latin typeface="Calibri" pitchFamily="34" charset="0"/>
              </a:rPr>
              <a:t>assistir um vídeo com a simulação de estudo de caso em sala de aula. A observância deste material não é apenas recomendável, mas fundamental para a aplicação da metodologia estipulada para a nova geração de cursos </a:t>
            </a:r>
            <a:r>
              <a:rPr lang="pt-BR" sz="1400" b="1" dirty="0" smtClean="0">
                <a:solidFill>
                  <a:srgbClr val="227485"/>
                </a:solidFill>
                <a:latin typeface="Calibri" pitchFamily="34" charset="0"/>
              </a:rPr>
              <a:t>na pós-graduação </a:t>
            </a:r>
            <a:r>
              <a:rPr lang="pt-BR" sz="1400" b="1" dirty="0">
                <a:solidFill>
                  <a:srgbClr val="227485"/>
                </a:solidFill>
                <a:latin typeface="Calibri" pitchFamily="34" charset="0"/>
              </a:rPr>
              <a:t>Estácio, por isso solicitamos sua máxima atenção </a:t>
            </a:r>
            <a:r>
              <a:rPr lang="pt-BR" sz="1400" b="1" dirty="0" smtClean="0">
                <a:solidFill>
                  <a:srgbClr val="227485"/>
                </a:solidFill>
                <a:latin typeface="Calibri" pitchFamily="34" charset="0"/>
              </a:rPr>
              <a:t>para </a:t>
            </a:r>
            <a:r>
              <a:rPr lang="pt-BR" sz="1400" b="1" dirty="0">
                <a:solidFill>
                  <a:srgbClr val="227485"/>
                </a:solidFill>
                <a:latin typeface="Calibri" pitchFamily="34" charset="0"/>
              </a:rPr>
              <a:t>suas futuras aulas. </a:t>
            </a:r>
            <a:endParaRPr lang="pt-BR" sz="1400" b="1" dirty="0" smtClean="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r>
              <a:rPr lang="pt-BR" sz="1400" b="1" dirty="0">
                <a:solidFill>
                  <a:srgbClr val="227485"/>
                </a:solidFill>
                <a:latin typeface="Calibri" pitchFamily="34" charset="0"/>
              </a:rPr>
              <a:t>No vídeo a seguir, vamos assistir uma aula conduzida pelo Prof. Fernando Serra, mestre e doutor em Engenharia, consultor em estratégia e </a:t>
            </a:r>
            <a:r>
              <a:rPr lang="pt-BR" sz="1400" b="1" dirty="0" smtClean="0">
                <a:solidFill>
                  <a:srgbClr val="227485"/>
                </a:solidFill>
                <a:latin typeface="Calibri" pitchFamily="34" charset="0"/>
              </a:rPr>
              <a:t>planejamento, </a:t>
            </a:r>
            <a:r>
              <a:rPr lang="pt-BR" sz="1400" b="1" dirty="0">
                <a:solidFill>
                  <a:srgbClr val="227485"/>
                </a:solidFill>
                <a:latin typeface="Calibri" pitchFamily="34" charset="0"/>
              </a:rPr>
              <a:t>e autor, entre outras obras, de “Estudo de Casos: como redigir/como aplicar”. </a:t>
            </a:r>
            <a:endParaRPr lang="pt-BR" sz="1400" b="1" dirty="0" smtClean="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indent="0" algn="just" eaLnBrk="1" hangingPunct="1">
              <a:buFontTx/>
              <a:buNone/>
              <a:defRPr/>
            </a:pPr>
            <a:r>
              <a:rPr lang="pt-BR" sz="1400" kern="0" dirty="0" smtClean="0">
                <a:hlinkClick r:id="rId2"/>
              </a:rPr>
              <a:t>http</a:t>
            </a:r>
            <a:r>
              <a:rPr lang="pt-BR" sz="1400" kern="0" dirty="0">
                <a:hlinkClick r:id="rId2"/>
              </a:rPr>
              <a:t>://v3.webcasters.com.br/Login.aspx?codTransmissao=164828&amp;loginexterno=usuariocliente@estacio.com&amp;senhaexterno=estacio</a:t>
            </a:r>
            <a:endParaRPr lang="pt-BR" sz="1400" kern="0" dirty="0"/>
          </a:p>
          <a:p>
            <a:pPr lvl="1" algn="just" eaLnBrk="1" hangingPunct="1">
              <a:buFont typeface="+mj-lt"/>
              <a:buAutoNum type="arabicPeriod"/>
              <a:defRPr/>
            </a:pPr>
            <a:endParaRPr lang="pt-BR" sz="1000" b="1" dirty="0">
              <a:solidFill>
                <a:srgbClr val="227485"/>
              </a:solidFill>
              <a:latin typeface="Calibri" pitchFamily="34" charset="0"/>
              <a:cs typeface="+mn-cs"/>
            </a:endParaRPr>
          </a:p>
          <a:p>
            <a:pPr marL="0" indent="0" algn="r" eaLnBrk="1" hangingPunct="1">
              <a:buNone/>
              <a:defRPr/>
            </a:pP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spTree>
    <p:extLst>
      <p:ext uri="{BB962C8B-B14F-4D97-AF65-F5344CB8AC3E}">
        <p14:creationId xmlns:p14="http://schemas.microsoft.com/office/powerpoint/2010/main" val="3098529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6238" y="753975"/>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r>
              <a:rPr lang="pt-BR" sz="1400" b="1" dirty="0">
                <a:solidFill>
                  <a:srgbClr val="227485"/>
                </a:solidFill>
                <a:latin typeface="Calibri" pitchFamily="34" charset="0"/>
                <a:cs typeface="+mn-cs"/>
              </a:rPr>
              <a:t>	</a:t>
            </a:r>
            <a:r>
              <a:rPr lang="pt-BR" sz="1400" b="1" dirty="0" smtClean="0">
                <a:solidFill>
                  <a:srgbClr val="227485"/>
                </a:solidFill>
                <a:latin typeface="Calibri" pitchFamily="34" charset="0"/>
                <a:cs typeface="+mn-cs"/>
              </a:rPr>
              <a:t>Vamos agora recapitular os principais pontos demonstrados no vídeo sobre estudo de caso em sala de aula:</a:t>
            </a:r>
          </a:p>
          <a:p>
            <a:pPr algn="just" eaLnBrk="1" hangingPunct="1">
              <a:defRPr/>
            </a:pPr>
            <a:r>
              <a:rPr lang="pt-BR" sz="1400" b="1" dirty="0" smtClean="0">
                <a:solidFill>
                  <a:srgbClr val="227485"/>
                </a:solidFill>
                <a:latin typeface="Calibri" pitchFamily="34" charset="0"/>
                <a:cs typeface="+mn-cs"/>
              </a:rPr>
              <a:t>DISCUSSÃO </a:t>
            </a:r>
            <a:r>
              <a:rPr lang="pt-BR" sz="1400" b="1" dirty="0">
                <a:solidFill>
                  <a:srgbClr val="227485"/>
                </a:solidFill>
                <a:latin typeface="Calibri" pitchFamily="34" charset="0"/>
                <a:cs typeface="+mn-cs"/>
              </a:rPr>
              <a:t>DE CASOS E </a:t>
            </a:r>
            <a:r>
              <a:rPr lang="pt-BR" sz="1400" b="1" dirty="0" smtClean="0">
                <a:solidFill>
                  <a:srgbClr val="227485"/>
                </a:solidFill>
                <a:latin typeface="Calibri" pitchFamily="34" charset="0"/>
                <a:cs typeface="+mn-cs"/>
              </a:rPr>
              <a:t>ARTIGO</a:t>
            </a:r>
          </a:p>
          <a:p>
            <a:pPr lvl="1" algn="just" eaLnBrk="1" hangingPunct="1">
              <a:defRPr/>
            </a:pPr>
            <a:r>
              <a:rPr lang="pt-BR" sz="1100" b="1" dirty="0" smtClean="0">
                <a:solidFill>
                  <a:srgbClr val="227485"/>
                </a:solidFill>
                <a:latin typeface="Calibri" pitchFamily="34" charset="0"/>
                <a:cs typeface="+mn-cs"/>
              </a:rPr>
              <a:t>Tempo </a:t>
            </a:r>
            <a:r>
              <a:rPr lang="pt-BR" sz="1100" b="1" dirty="0">
                <a:solidFill>
                  <a:srgbClr val="227485"/>
                </a:solidFill>
                <a:latin typeface="Calibri" pitchFamily="34" charset="0"/>
                <a:cs typeface="+mn-cs"/>
              </a:rPr>
              <a:t>total previsto para duração da aula: 1 hora e 30 </a:t>
            </a:r>
            <a:r>
              <a:rPr lang="pt-BR" sz="1100" b="1" dirty="0" smtClean="0">
                <a:solidFill>
                  <a:srgbClr val="227485"/>
                </a:solidFill>
                <a:latin typeface="Calibri" pitchFamily="34" charset="0"/>
                <a:cs typeface="+mn-cs"/>
              </a:rPr>
              <a:t>minutos</a:t>
            </a:r>
          </a:p>
          <a:p>
            <a:pPr algn="just" eaLnBrk="1" hangingPunct="1">
              <a:defRPr/>
            </a:pPr>
            <a:r>
              <a:rPr lang="pt-BR" sz="1400" b="1" dirty="0" smtClean="0">
                <a:solidFill>
                  <a:srgbClr val="227485"/>
                </a:solidFill>
                <a:latin typeface="Calibri" pitchFamily="34" charset="0"/>
                <a:cs typeface="+mn-cs"/>
              </a:rPr>
              <a:t>DEBATE </a:t>
            </a:r>
            <a:r>
              <a:rPr lang="pt-BR" sz="1400" b="1" dirty="0">
                <a:solidFill>
                  <a:srgbClr val="227485"/>
                </a:solidFill>
                <a:latin typeface="Calibri" pitchFamily="34" charset="0"/>
                <a:cs typeface="+mn-cs"/>
              </a:rPr>
              <a:t>EM MINI </a:t>
            </a:r>
            <a:r>
              <a:rPr lang="pt-BR" sz="1400" b="1" dirty="0" smtClean="0">
                <a:solidFill>
                  <a:srgbClr val="227485"/>
                </a:solidFill>
                <a:latin typeface="Calibri" pitchFamily="34" charset="0"/>
                <a:cs typeface="+mn-cs"/>
              </a:rPr>
              <a:t>GRUPOS</a:t>
            </a:r>
          </a:p>
          <a:p>
            <a:pPr lvl="1" algn="just" eaLnBrk="1" hangingPunct="1">
              <a:defRPr/>
            </a:pPr>
            <a:r>
              <a:rPr lang="pt-BR" sz="1100" b="1" dirty="0" smtClean="0">
                <a:solidFill>
                  <a:srgbClr val="227485"/>
                </a:solidFill>
                <a:latin typeface="Calibri" pitchFamily="34" charset="0"/>
                <a:cs typeface="+mn-cs"/>
              </a:rPr>
              <a:t>O debate pode ser antecedido por um vídeo que estimule o debate, que não deve ser superior a 5 minutos.</a:t>
            </a:r>
          </a:p>
          <a:p>
            <a:pPr lvl="1" algn="just" eaLnBrk="1" hangingPunct="1">
              <a:defRPr/>
            </a:pPr>
            <a:r>
              <a:rPr lang="pt-BR" sz="1100" b="1" dirty="0">
                <a:solidFill>
                  <a:srgbClr val="227485"/>
                </a:solidFill>
                <a:latin typeface="Calibri" pitchFamily="34" charset="0"/>
              </a:rPr>
              <a:t>O professor solicita aos alunos que se organizem em grupo </a:t>
            </a:r>
            <a:r>
              <a:rPr lang="pt-BR" sz="1100" b="1" dirty="0" smtClean="0">
                <a:solidFill>
                  <a:srgbClr val="227485"/>
                </a:solidFill>
                <a:latin typeface="Calibri" pitchFamily="34" charset="0"/>
              </a:rPr>
              <a:t>de 5 ou 6, formando círculos para a interação entre eles inicialmente. As discussões </a:t>
            </a:r>
            <a:r>
              <a:rPr lang="pt-BR" sz="1100" b="1" dirty="0" err="1" smtClean="0">
                <a:solidFill>
                  <a:srgbClr val="227485"/>
                </a:solidFill>
                <a:latin typeface="Calibri" pitchFamily="34" charset="0"/>
              </a:rPr>
              <a:t>intragrupos</a:t>
            </a:r>
            <a:r>
              <a:rPr lang="pt-BR" sz="1100" b="1" dirty="0" smtClean="0">
                <a:solidFill>
                  <a:srgbClr val="227485"/>
                </a:solidFill>
                <a:latin typeface="Calibri" pitchFamily="34" charset="0"/>
              </a:rPr>
              <a:t> serão entre 15 a 25 minutos, de acordo com a complexidade e tamanho do caso.</a:t>
            </a:r>
          </a:p>
          <a:p>
            <a:pPr lvl="1" algn="just" eaLnBrk="1" hangingPunct="1">
              <a:defRPr/>
            </a:pPr>
            <a:r>
              <a:rPr lang="pt-BR" sz="1100" b="1" dirty="0">
                <a:solidFill>
                  <a:srgbClr val="227485"/>
                </a:solidFill>
                <a:latin typeface="Calibri" pitchFamily="34" charset="0"/>
              </a:rPr>
              <a:t>O professor deve levantar questões </a:t>
            </a:r>
            <a:r>
              <a:rPr lang="pt-BR" sz="1100" b="1" dirty="0" smtClean="0">
                <a:solidFill>
                  <a:srgbClr val="227485"/>
                </a:solidFill>
                <a:latin typeface="Calibri" pitchFamily="34" charset="0"/>
              </a:rPr>
              <a:t>de orientação ao debate e anotá-las no quadro. O </a:t>
            </a:r>
            <a:r>
              <a:rPr lang="pt-BR" sz="1100" b="1" dirty="0">
                <a:solidFill>
                  <a:srgbClr val="227485"/>
                </a:solidFill>
                <a:latin typeface="Calibri" pitchFamily="34" charset="0"/>
              </a:rPr>
              <a:t>objetivo é que as questões permitam a construção das resposta em grupo a partir da reflexão coletiva</a:t>
            </a:r>
            <a:r>
              <a:rPr lang="pt-BR" sz="1100" b="1" dirty="0" smtClean="0">
                <a:solidFill>
                  <a:srgbClr val="227485"/>
                </a:solidFill>
                <a:latin typeface="Calibri" pitchFamily="34" charset="0"/>
              </a:rPr>
              <a:t>.</a:t>
            </a:r>
          </a:p>
          <a:p>
            <a:pPr lvl="1" algn="just" eaLnBrk="1" hangingPunct="1">
              <a:defRPr/>
            </a:pPr>
            <a:r>
              <a:rPr lang="pt-BR" sz="1100" b="1" dirty="0">
                <a:solidFill>
                  <a:srgbClr val="227485"/>
                </a:solidFill>
                <a:latin typeface="Calibri" pitchFamily="34" charset="0"/>
              </a:rPr>
              <a:t>Para a discussão é importante que os alunos utilizem </a:t>
            </a:r>
            <a:r>
              <a:rPr lang="pt-BR" sz="1100" b="1" dirty="0" smtClean="0">
                <a:solidFill>
                  <a:srgbClr val="227485"/>
                </a:solidFill>
                <a:latin typeface="Calibri" pitchFamily="34" charset="0"/>
              </a:rPr>
              <a:t>identificação, seja através do uso </a:t>
            </a:r>
            <a:r>
              <a:rPr lang="pt-BR" sz="1100" b="1" dirty="0">
                <a:solidFill>
                  <a:srgbClr val="227485"/>
                </a:solidFill>
                <a:latin typeface="Calibri" pitchFamily="34" charset="0"/>
              </a:rPr>
              <a:t>de crachás ou etiqueta </a:t>
            </a:r>
            <a:r>
              <a:rPr lang="pt-BR" sz="1100" b="1" dirty="0" smtClean="0">
                <a:solidFill>
                  <a:srgbClr val="227485"/>
                </a:solidFill>
                <a:latin typeface="Calibri" pitchFamily="34" charset="0"/>
              </a:rPr>
              <a:t>adesiva nas mesas na </a:t>
            </a:r>
            <a:r>
              <a:rPr lang="pt-BR" sz="1100" b="1" dirty="0">
                <a:solidFill>
                  <a:srgbClr val="227485"/>
                </a:solidFill>
                <a:latin typeface="Calibri" pitchFamily="34" charset="0"/>
              </a:rPr>
              <a:t>parte dianteira da carteira. A identificação é importante para </a:t>
            </a:r>
            <a:r>
              <a:rPr lang="pt-BR" sz="1100" b="1" dirty="0" smtClean="0">
                <a:solidFill>
                  <a:srgbClr val="227485"/>
                </a:solidFill>
                <a:latin typeface="Calibri" pitchFamily="34" charset="0"/>
              </a:rPr>
              <a:t>facilitar e integrar os alunos no debate e permitir ao professor registrar </a:t>
            </a:r>
            <a:r>
              <a:rPr lang="pt-BR" sz="1100" b="1" dirty="0">
                <a:solidFill>
                  <a:srgbClr val="227485"/>
                </a:solidFill>
                <a:latin typeface="Calibri" pitchFamily="34" charset="0"/>
              </a:rPr>
              <a:t>as contribuições </a:t>
            </a:r>
            <a:r>
              <a:rPr lang="pt-BR" sz="1100" b="1" dirty="0" smtClean="0">
                <a:solidFill>
                  <a:srgbClr val="227485"/>
                </a:solidFill>
                <a:latin typeface="Calibri" pitchFamily="34" charset="0"/>
              </a:rPr>
              <a:t>de cada indivíduo.</a:t>
            </a:r>
            <a:r>
              <a:rPr lang="pt-BR" sz="1500" b="1" dirty="0" smtClean="0">
                <a:solidFill>
                  <a:srgbClr val="227485"/>
                </a:solidFill>
                <a:latin typeface="Calibri" pitchFamily="34" charset="0"/>
              </a:rPr>
              <a:t> </a:t>
            </a:r>
          </a:p>
          <a:p>
            <a:pPr lvl="1" algn="just" eaLnBrk="1" hangingPunct="1">
              <a:defRPr/>
            </a:pPr>
            <a:r>
              <a:rPr lang="pt-BR" sz="1100" b="1" dirty="0" smtClean="0">
                <a:solidFill>
                  <a:srgbClr val="227485"/>
                </a:solidFill>
                <a:latin typeface="Calibri" pitchFamily="34" charset="0"/>
              </a:rPr>
              <a:t>O </a:t>
            </a:r>
            <a:r>
              <a:rPr lang="pt-BR" sz="1100" b="1" dirty="0">
                <a:solidFill>
                  <a:srgbClr val="227485"/>
                </a:solidFill>
                <a:latin typeface="Calibri" pitchFamily="34" charset="0"/>
              </a:rPr>
              <a:t>professor deve circular pela sala e se aproximar ou sentar perto </a:t>
            </a:r>
            <a:r>
              <a:rPr lang="pt-BR" sz="1100" b="1" dirty="0" smtClean="0">
                <a:solidFill>
                  <a:srgbClr val="227485"/>
                </a:solidFill>
                <a:latin typeface="Calibri" pitchFamily="34" charset="0"/>
              </a:rPr>
              <a:t>dos </a:t>
            </a:r>
            <a:r>
              <a:rPr lang="pt-BR" sz="1100" b="1" dirty="0">
                <a:solidFill>
                  <a:srgbClr val="227485"/>
                </a:solidFill>
                <a:latin typeface="Calibri" pitchFamily="34" charset="0"/>
              </a:rPr>
              <a:t>grupos para acompanhar a discussão. Neste momento, o professor pode questionar o grupo com objetivo de aprofundar a discussão e estimular a participação dos alunos mais calado a respeito da sua posição sobre o tema em debate.</a:t>
            </a:r>
            <a:endParaRPr lang="pt-BR" sz="1100" b="1" dirty="0" smtClean="0">
              <a:solidFill>
                <a:srgbClr val="227485"/>
              </a:solidFill>
              <a:latin typeface="Calibri" pitchFamily="34" charset="0"/>
            </a:endParaRPr>
          </a:p>
          <a:p>
            <a:pPr lvl="1" algn="just" eaLnBrk="1" hangingPunct="1">
              <a:defRPr/>
            </a:pPr>
            <a:endParaRPr lang="pt-BR" sz="11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spTree>
    <p:extLst>
      <p:ext uri="{BB962C8B-B14F-4D97-AF65-F5344CB8AC3E}">
        <p14:creationId xmlns:p14="http://schemas.microsoft.com/office/powerpoint/2010/main" val="2380292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6238" y="753975"/>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smtClean="0">
              <a:solidFill>
                <a:srgbClr val="227485"/>
              </a:solidFill>
              <a:latin typeface="Calibri" pitchFamily="34" charset="0"/>
              <a:cs typeface="+mn-cs"/>
            </a:endParaRPr>
          </a:p>
          <a:p>
            <a:pPr algn="just" eaLnBrk="1" hangingPunct="1">
              <a:defRPr/>
            </a:pPr>
            <a:r>
              <a:rPr lang="pt-BR" sz="1400" b="1" dirty="0" smtClean="0">
                <a:solidFill>
                  <a:srgbClr val="227485"/>
                </a:solidFill>
                <a:latin typeface="Calibri" pitchFamily="34" charset="0"/>
                <a:cs typeface="+mn-cs"/>
              </a:rPr>
              <a:t>DISCUSSÃO </a:t>
            </a:r>
            <a:r>
              <a:rPr lang="pt-BR" sz="1400" b="1" dirty="0">
                <a:solidFill>
                  <a:srgbClr val="227485"/>
                </a:solidFill>
                <a:latin typeface="Calibri" pitchFamily="34" charset="0"/>
                <a:cs typeface="+mn-cs"/>
              </a:rPr>
              <a:t>ABERTA: </a:t>
            </a:r>
            <a:endParaRPr lang="pt-BR" sz="1400" b="1" dirty="0" smtClean="0">
              <a:solidFill>
                <a:srgbClr val="227485"/>
              </a:solidFill>
              <a:latin typeface="Calibri" pitchFamily="34" charset="0"/>
              <a:cs typeface="+mn-cs"/>
            </a:endParaRPr>
          </a:p>
          <a:p>
            <a:pPr lvl="1" algn="just" eaLnBrk="1" hangingPunct="1">
              <a:defRPr/>
            </a:pPr>
            <a:r>
              <a:rPr lang="pt-BR" sz="1100" b="1" dirty="0" smtClean="0">
                <a:solidFill>
                  <a:srgbClr val="227485"/>
                </a:solidFill>
                <a:latin typeface="Calibri" pitchFamily="34" charset="0"/>
                <a:cs typeface="+mn-cs"/>
              </a:rPr>
              <a:t>Após </a:t>
            </a:r>
            <a:r>
              <a:rPr lang="pt-BR" sz="1100" b="1" dirty="0">
                <a:solidFill>
                  <a:srgbClr val="227485"/>
                </a:solidFill>
                <a:latin typeface="Calibri" pitchFamily="34" charset="0"/>
                <a:cs typeface="+mn-cs"/>
              </a:rPr>
              <a:t>o tempo estipulado para o debate em </a:t>
            </a:r>
            <a:r>
              <a:rPr lang="pt-BR" sz="1100" b="1" dirty="0" smtClean="0">
                <a:solidFill>
                  <a:srgbClr val="227485"/>
                </a:solidFill>
                <a:latin typeface="Calibri" pitchFamily="34" charset="0"/>
                <a:cs typeface="+mn-cs"/>
              </a:rPr>
              <a:t>mini </a:t>
            </a:r>
            <a:r>
              <a:rPr lang="pt-BR" sz="1100" b="1" dirty="0">
                <a:solidFill>
                  <a:srgbClr val="227485"/>
                </a:solidFill>
                <a:latin typeface="Calibri" pitchFamily="34" charset="0"/>
                <a:cs typeface="+mn-cs"/>
              </a:rPr>
              <a:t>grupos, o professor solicita que os alunos abram os </a:t>
            </a:r>
            <a:r>
              <a:rPr lang="pt-BR" sz="1100" b="1" dirty="0" smtClean="0">
                <a:solidFill>
                  <a:srgbClr val="227485"/>
                </a:solidFill>
                <a:latin typeface="Calibri" pitchFamily="34" charset="0"/>
                <a:cs typeface="+mn-cs"/>
              </a:rPr>
              <a:t>círculos </a:t>
            </a:r>
            <a:r>
              <a:rPr lang="pt-BR" sz="1100" b="1" dirty="0">
                <a:solidFill>
                  <a:srgbClr val="227485"/>
                </a:solidFill>
                <a:latin typeface="Calibri" pitchFamily="34" charset="0"/>
                <a:cs typeface="+mn-cs"/>
              </a:rPr>
              <a:t>formando um grande </a:t>
            </a:r>
            <a:r>
              <a:rPr lang="pt-BR" sz="1100" b="1" dirty="0" smtClean="0">
                <a:solidFill>
                  <a:srgbClr val="227485"/>
                </a:solidFill>
                <a:latin typeface="Calibri" pitchFamily="34" charset="0"/>
                <a:cs typeface="+mn-cs"/>
              </a:rPr>
              <a:t>círculo ou meia lua, </a:t>
            </a:r>
            <a:r>
              <a:rPr lang="pt-BR" sz="1100" b="1" dirty="0">
                <a:solidFill>
                  <a:srgbClr val="227485"/>
                </a:solidFill>
                <a:latin typeface="Calibri" pitchFamily="34" charset="0"/>
                <a:cs typeface="+mn-cs"/>
              </a:rPr>
              <a:t>de forma que todos estejam inseridos neste e possam visualizar a identificação dos colegas </a:t>
            </a:r>
            <a:r>
              <a:rPr lang="pt-BR" sz="1100" b="1" dirty="0" smtClean="0">
                <a:solidFill>
                  <a:srgbClr val="227485"/>
                </a:solidFill>
                <a:latin typeface="Calibri" pitchFamily="34" charset="0"/>
                <a:cs typeface="+mn-cs"/>
              </a:rPr>
              <a:t>da </a:t>
            </a:r>
            <a:r>
              <a:rPr lang="pt-BR" sz="1100" b="1" dirty="0">
                <a:solidFill>
                  <a:srgbClr val="227485"/>
                </a:solidFill>
                <a:latin typeface="Calibri" pitchFamily="34" charset="0"/>
                <a:cs typeface="+mn-cs"/>
              </a:rPr>
              <a:t>turma</a:t>
            </a:r>
            <a:r>
              <a:rPr lang="pt-BR" sz="1100" b="1" dirty="0">
                <a:solidFill>
                  <a:srgbClr val="227485"/>
                </a:solidFill>
                <a:latin typeface="Calibri" pitchFamily="34" charset="0"/>
              </a:rPr>
              <a:t>. Ao longo dos próximos 40 minutos, o professor coordena a discussão passando a palavra alternadamente aos membros dos diferentes grupos</a:t>
            </a:r>
            <a:r>
              <a:rPr lang="pt-BR" sz="1100" b="1" dirty="0" smtClean="0">
                <a:solidFill>
                  <a:srgbClr val="227485"/>
                </a:solidFill>
                <a:latin typeface="Calibri" pitchFamily="34" charset="0"/>
              </a:rPr>
              <a:t>.</a:t>
            </a:r>
          </a:p>
          <a:p>
            <a:pPr lvl="1" algn="just" eaLnBrk="1" hangingPunct="1">
              <a:defRPr/>
            </a:pPr>
            <a:r>
              <a:rPr lang="pt-BR" sz="1100" b="1" dirty="0">
                <a:solidFill>
                  <a:srgbClr val="227485"/>
                </a:solidFill>
                <a:latin typeface="Calibri" pitchFamily="34" charset="0"/>
              </a:rPr>
              <a:t>É </a:t>
            </a:r>
            <a:r>
              <a:rPr lang="pt-BR" sz="1100" b="1" dirty="0" smtClean="0">
                <a:solidFill>
                  <a:srgbClr val="227485"/>
                </a:solidFill>
                <a:latin typeface="Calibri" pitchFamily="34" charset="0"/>
              </a:rPr>
              <a:t>importante que </a:t>
            </a:r>
            <a:r>
              <a:rPr lang="pt-BR" sz="1100" b="1" dirty="0">
                <a:solidFill>
                  <a:srgbClr val="227485"/>
                </a:solidFill>
                <a:latin typeface="Calibri" pitchFamily="34" charset="0"/>
              </a:rPr>
              <a:t>o professor monte no quadro um “mapa conceitual” resultante da contribuição dos </a:t>
            </a:r>
            <a:r>
              <a:rPr lang="pt-BR" sz="1100" b="1" dirty="0" smtClean="0">
                <a:solidFill>
                  <a:srgbClr val="227485"/>
                </a:solidFill>
                <a:latin typeface="Calibri" pitchFamily="34" charset="0"/>
              </a:rPr>
              <a:t>alunos e </a:t>
            </a:r>
            <a:r>
              <a:rPr lang="pt-BR" sz="1100" b="1" dirty="0">
                <a:solidFill>
                  <a:srgbClr val="227485"/>
                </a:solidFill>
                <a:latin typeface="Calibri" pitchFamily="34" charset="0"/>
              </a:rPr>
              <a:t>direcionamento do professor. Este mapa deve ser resultante dos pontos discutidos nos mini grupos e questões novas relevantes que surjam na </a:t>
            </a:r>
            <a:r>
              <a:rPr lang="pt-BR" sz="1100" b="1" dirty="0" smtClean="0">
                <a:solidFill>
                  <a:srgbClr val="227485"/>
                </a:solidFill>
                <a:latin typeface="Calibri" pitchFamily="34" charset="0"/>
              </a:rPr>
              <a:t>debate geral</a:t>
            </a:r>
            <a:r>
              <a:rPr lang="pt-BR" sz="1100" b="1" dirty="0">
                <a:solidFill>
                  <a:srgbClr val="227485"/>
                </a:solidFill>
                <a:latin typeface="Calibri" pitchFamily="34" charset="0"/>
              </a:rPr>
              <a:t>. </a:t>
            </a:r>
            <a:endParaRPr lang="pt-BR" sz="1100" b="1" dirty="0" smtClean="0">
              <a:solidFill>
                <a:srgbClr val="227485"/>
              </a:solidFill>
              <a:latin typeface="Calibri" pitchFamily="34" charset="0"/>
            </a:endParaRPr>
          </a:p>
          <a:p>
            <a:pPr lvl="1" algn="just" eaLnBrk="1" hangingPunct="1">
              <a:defRPr/>
            </a:pPr>
            <a:r>
              <a:rPr lang="pt-BR" sz="1100" b="1" dirty="0">
                <a:solidFill>
                  <a:srgbClr val="227485"/>
                </a:solidFill>
                <a:latin typeface="Calibri" pitchFamily="34" charset="0"/>
              </a:rPr>
              <a:t>O professor deve lembrar </a:t>
            </a:r>
            <a:r>
              <a:rPr lang="pt-BR" sz="1100" b="1" dirty="0" smtClean="0">
                <a:solidFill>
                  <a:srgbClr val="227485"/>
                </a:solidFill>
                <a:latin typeface="Calibri" pitchFamily="34" charset="0"/>
              </a:rPr>
              <a:t>de </a:t>
            </a:r>
            <a:r>
              <a:rPr lang="pt-BR" sz="1100" b="1" dirty="0">
                <a:solidFill>
                  <a:srgbClr val="227485"/>
                </a:solidFill>
                <a:latin typeface="Calibri" pitchFamily="34" charset="0"/>
              </a:rPr>
              <a:t>solicitar a avaliação e questionar os alunos menos atuantes na discussão para que todos tenham a oportunidade de participar do debate, inclusive os mais reservados</a:t>
            </a:r>
            <a:r>
              <a:rPr lang="pt-BR" sz="1100" b="1" dirty="0" smtClean="0">
                <a:solidFill>
                  <a:srgbClr val="227485"/>
                </a:solidFill>
                <a:latin typeface="Calibri" pitchFamily="34" charset="0"/>
              </a:rPr>
              <a:t>.</a:t>
            </a:r>
          </a:p>
          <a:p>
            <a:pPr algn="just" eaLnBrk="1" hangingPunct="1">
              <a:defRPr/>
            </a:pPr>
            <a:r>
              <a:rPr lang="pt-BR" sz="1400" b="1" dirty="0">
                <a:solidFill>
                  <a:srgbClr val="227485"/>
                </a:solidFill>
                <a:latin typeface="Calibri" pitchFamily="34" charset="0"/>
                <a:cs typeface="+mn-cs"/>
              </a:rPr>
              <a:t>FECHAMENTO</a:t>
            </a:r>
            <a:r>
              <a:rPr lang="pt-BR" sz="1500" b="1" dirty="0">
                <a:solidFill>
                  <a:srgbClr val="227485"/>
                </a:solidFill>
                <a:latin typeface="Calibri" pitchFamily="34" charset="0"/>
                <a:cs typeface="+mn-cs"/>
              </a:rPr>
              <a:t>: </a:t>
            </a:r>
            <a:endParaRPr lang="pt-BR" sz="1500" b="1" dirty="0" smtClean="0">
              <a:solidFill>
                <a:srgbClr val="227485"/>
              </a:solidFill>
              <a:latin typeface="Calibri" pitchFamily="34" charset="0"/>
              <a:cs typeface="+mn-cs"/>
            </a:endParaRPr>
          </a:p>
          <a:p>
            <a:pPr lvl="1" algn="just" eaLnBrk="1" hangingPunct="1">
              <a:defRPr/>
            </a:pPr>
            <a:r>
              <a:rPr lang="pt-BR" sz="1100" b="1" dirty="0" smtClean="0">
                <a:solidFill>
                  <a:srgbClr val="227485"/>
                </a:solidFill>
                <a:latin typeface="Calibri" pitchFamily="34" charset="0"/>
                <a:cs typeface="+mn-cs"/>
              </a:rPr>
              <a:t>Nos </a:t>
            </a:r>
            <a:r>
              <a:rPr lang="pt-BR" sz="1100" b="1" dirty="0">
                <a:solidFill>
                  <a:srgbClr val="227485"/>
                </a:solidFill>
                <a:latin typeface="Calibri" pitchFamily="34" charset="0"/>
                <a:cs typeface="+mn-cs"/>
              </a:rPr>
              <a:t>últimos 15 minutos o professor deve realizar o fechamento da discussão articulando os itens que foram registrados no quadro aos principais conceitos da disciplina e apontando possíveis conclusões. </a:t>
            </a:r>
            <a:endParaRPr lang="pt-BR" sz="1100" b="1" dirty="0" smtClean="0">
              <a:solidFill>
                <a:srgbClr val="227485"/>
              </a:solidFill>
              <a:latin typeface="Calibri" pitchFamily="34" charset="0"/>
              <a:cs typeface="+mn-cs"/>
            </a:endParaRPr>
          </a:p>
          <a:p>
            <a:pPr algn="just" eaLnBrk="1" hangingPunct="1">
              <a:defRPr/>
            </a:pPr>
            <a:r>
              <a:rPr lang="pt-BR" sz="1400" b="1" dirty="0">
                <a:solidFill>
                  <a:srgbClr val="227485"/>
                </a:solidFill>
                <a:latin typeface="Calibri" pitchFamily="34" charset="0"/>
                <a:cs typeface="+mn-cs"/>
              </a:rPr>
              <a:t>POSTURA DO PROFESSOR: </a:t>
            </a:r>
            <a:endParaRPr lang="pt-BR" sz="1400" b="1" dirty="0" smtClean="0">
              <a:solidFill>
                <a:srgbClr val="227485"/>
              </a:solidFill>
              <a:latin typeface="Calibri" pitchFamily="34" charset="0"/>
              <a:cs typeface="+mn-cs"/>
            </a:endParaRPr>
          </a:p>
          <a:p>
            <a:pPr lvl="1" algn="just" eaLnBrk="1" hangingPunct="1">
              <a:defRPr/>
            </a:pPr>
            <a:r>
              <a:rPr lang="pt-BR" sz="1100" b="1" dirty="0" smtClean="0">
                <a:solidFill>
                  <a:srgbClr val="227485"/>
                </a:solidFill>
                <a:latin typeface="Calibri" pitchFamily="34" charset="0"/>
                <a:cs typeface="+mn-cs"/>
              </a:rPr>
              <a:t>Cada </a:t>
            </a:r>
            <a:r>
              <a:rPr lang="pt-BR" sz="1100" b="1" dirty="0">
                <a:solidFill>
                  <a:srgbClr val="227485"/>
                </a:solidFill>
                <a:latin typeface="Calibri" pitchFamily="34" charset="0"/>
                <a:cs typeface="+mn-cs"/>
              </a:rPr>
              <a:t>professor tem seu próprio </a:t>
            </a:r>
            <a:r>
              <a:rPr lang="pt-BR" sz="1100" b="1" dirty="0" smtClean="0">
                <a:solidFill>
                  <a:srgbClr val="227485"/>
                </a:solidFill>
                <a:latin typeface="Calibri" pitchFamily="34" charset="0"/>
                <a:cs typeface="+mn-cs"/>
              </a:rPr>
              <a:t>estilo; </a:t>
            </a:r>
            <a:r>
              <a:rPr lang="pt-BR" sz="1100" b="1" dirty="0">
                <a:solidFill>
                  <a:srgbClr val="227485"/>
                </a:solidFill>
                <a:latin typeface="Calibri" pitchFamily="34" charset="0"/>
                <a:cs typeface="+mn-cs"/>
              </a:rPr>
              <a:t>o importante é o professor conduzir o debate de maneira respeitosa, dinâmica e com bom humor. Esta é a garantia de que a discussão será uma experiência agradável para todos. </a:t>
            </a:r>
          </a:p>
          <a:p>
            <a:pPr marL="0" indent="0" algn="just" eaLnBrk="1" hangingPunct="1">
              <a:buNone/>
              <a:defRPr/>
            </a:pPr>
            <a:r>
              <a:rPr lang="pt-BR" sz="1400" b="1" dirty="0">
                <a:solidFill>
                  <a:srgbClr val="227485"/>
                </a:solidFill>
                <a:latin typeface="Calibri" pitchFamily="34" charset="0"/>
                <a:cs typeface="+mn-cs"/>
              </a:rPr>
              <a:t> </a:t>
            </a:r>
            <a:endParaRPr lang="pt-BR" sz="1100" b="1" dirty="0" smtClean="0">
              <a:solidFill>
                <a:srgbClr val="227485"/>
              </a:solidFill>
              <a:latin typeface="Calibri" pitchFamily="34" charset="0"/>
            </a:endParaRPr>
          </a:p>
          <a:p>
            <a:pPr lvl="1" algn="just" eaLnBrk="1" hangingPunct="1">
              <a:defRPr/>
            </a:pPr>
            <a:endParaRPr lang="pt-BR" sz="11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spTree>
    <p:extLst>
      <p:ext uri="{BB962C8B-B14F-4D97-AF65-F5344CB8AC3E}">
        <p14:creationId xmlns:p14="http://schemas.microsoft.com/office/powerpoint/2010/main" val="3463226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87" y="3321028"/>
            <a:ext cx="3860898" cy="254356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60" y="363008"/>
            <a:ext cx="4150427" cy="27669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3"/>
          <p:cNvSpPr txBox="1">
            <a:spLocks noChangeArrowheads="1"/>
          </p:cNvSpPr>
          <p:nvPr/>
        </p:nvSpPr>
        <p:spPr>
          <a:xfrm>
            <a:off x="5359404" y="1146603"/>
            <a:ext cx="3055681" cy="1364586"/>
          </a:xfrm>
          <a:prstGeom prst="rect">
            <a:avLst/>
          </a:prstGeom>
        </p:spPr>
        <p:style>
          <a:lnRef idx="3">
            <a:schemeClr val="lt1"/>
          </a:lnRef>
          <a:fillRef idx="1">
            <a:schemeClr val="accent1"/>
          </a:fillRef>
          <a:effectRef idx="1">
            <a:schemeClr val="accent1"/>
          </a:effectRef>
          <a:fontRef idx="minor">
            <a:schemeClr val="lt1"/>
          </a:fontRef>
        </p:style>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57150" algn="just" eaLnBrk="1" hangingPunct="1">
              <a:buNone/>
              <a:defRPr/>
            </a:pPr>
            <a:r>
              <a:rPr lang="pt-BR" sz="1400" b="1" dirty="0" smtClean="0">
                <a:solidFill>
                  <a:schemeClr val="bg1"/>
                </a:solidFill>
                <a:latin typeface="Calibri" pitchFamily="34" charset="0"/>
              </a:rPr>
              <a:t>Grupos menores para interação inicial. Importante que os professores circule entre os grupos ao longo do tempo estipulando, o objetivo é estimular o debate </a:t>
            </a:r>
            <a:r>
              <a:rPr lang="pt-BR" sz="1400" b="1" dirty="0" err="1" smtClean="0">
                <a:solidFill>
                  <a:schemeClr val="bg1"/>
                </a:solidFill>
                <a:latin typeface="Calibri" pitchFamily="34" charset="0"/>
              </a:rPr>
              <a:t>intragrupo</a:t>
            </a:r>
            <a:r>
              <a:rPr lang="pt-BR" sz="1400" b="1" dirty="0" smtClean="0">
                <a:solidFill>
                  <a:schemeClr val="bg1"/>
                </a:solidFill>
                <a:latin typeface="Calibri" pitchFamily="34" charset="0"/>
              </a:rPr>
              <a:t> e evitar desvios para assuntos externos.</a:t>
            </a:r>
            <a:endParaRPr lang="pt-BR" sz="1400" b="1" dirty="0">
              <a:solidFill>
                <a:schemeClr val="bg1"/>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cs typeface="+mn-cs"/>
            </a:endParaRPr>
          </a:p>
        </p:txBody>
      </p:sp>
      <p:sp>
        <p:nvSpPr>
          <p:cNvPr id="2" name="Seta para a direita 1"/>
          <p:cNvSpPr/>
          <p:nvPr/>
        </p:nvSpPr>
        <p:spPr>
          <a:xfrm rot="10800000">
            <a:off x="4857095" y="1603708"/>
            <a:ext cx="504967" cy="450376"/>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12" name="Rectangle 3"/>
          <p:cNvSpPr txBox="1">
            <a:spLocks noChangeArrowheads="1"/>
          </p:cNvSpPr>
          <p:nvPr/>
        </p:nvSpPr>
        <p:spPr>
          <a:xfrm>
            <a:off x="838981" y="4139070"/>
            <a:ext cx="3055681" cy="907481"/>
          </a:xfrm>
          <a:prstGeom prst="rect">
            <a:avLst/>
          </a:prstGeom>
        </p:spPr>
        <p:style>
          <a:lnRef idx="3">
            <a:schemeClr val="lt1"/>
          </a:lnRef>
          <a:fillRef idx="1">
            <a:schemeClr val="accent1"/>
          </a:fillRef>
          <a:effectRef idx="1">
            <a:schemeClr val="accent1"/>
          </a:effectRef>
          <a:fontRef idx="minor">
            <a:schemeClr val="lt1"/>
          </a:fontRef>
        </p:style>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57150" algn="just" eaLnBrk="1" hangingPunct="1">
              <a:buNone/>
              <a:defRPr/>
            </a:pPr>
            <a:r>
              <a:rPr lang="pt-BR" sz="1400" b="1" dirty="0" smtClean="0">
                <a:solidFill>
                  <a:schemeClr val="bg1"/>
                </a:solidFill>
                <a:latin typeface="Calibri" pitchFamily="34" charset="0"/>
              </a:rPr>
              <a:t>Após a reunião dos mini grupos,  deve ser formado um círculo com toda a turma para o segundo momento do debate. </a:t>
            </a:r>
            <a:endParaRPr lang="pt-BR" sz="1400" b="1" dirty="0">
              <a:solidFill>
                <a:schemeClr val="bg1"/>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cs typeface="+mn-cs"/>
            </a:endParaRPr>
          </a:p>
        </p:txBody>
      </p:sp>
      <p:sp>
        <p:nvSpPr>
          <p:cNvPr id="13" name="Seta para a direita 12"/>
          <p:cNvSpPr/>
          <p:nvPr/>
        </p:nvSpPr>
        <p:spPr>
          <a:xfrm>
            <a:off x="3894662" y="4367623"/>
            <a:ext cx="504967" cy="450376"/>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71135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6238" y="753975"/>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smtClean="0">
              <a:solidFill>
                <a:srgbClr val="227485"/>
              </a:solidFill>
              <a:latin typeface="Calibri" pitchFamily="34" charset="0"/>
              <a:cs typeface="+mn-cs"/>
            </a:endParaRPr>
          </a:p>
          <a:p>
            <a:pPr algn="just" eaLnBrk="1" hangingPunct="1">
              <a:defRPr/>
            </a:pPr>
            <a:r>
              <a:rPr lang="pt-BR" sz="1400" b="1" dirty="0" smtClean="0">
                <a:solidFill>
                  <a:srgbClr val="227485"/>
                </a:solidFill>
                <a:latin typeface="Calibri" pitchFamily="34" charset="0"/>
                <a:cs typeface="+mn-cs"/>
              </a:rPr>
              <a:t>PONTOS DE ATENÇÃO: </a:t>
            </a:r>
          </a:p>
          <a:p>
            <a:pPr lvl="1" algn="just" eaLnBrk="1" hangingPunct="1">
              <a:defRPr/>
            </a:pPr>
            <a:r>
              <a:rPr lang="pt-BR" sz="1100" b="1" dirty="0" smtClean="0">
                <a:solidFill>
                  <a:srgbClr val="227485"/>
                </a:solidFill>
                <a:latin typeface="Calibri" pitchFamily="34" charset="0"/>
              </a:rPr>
              <a:t>O </a:t>
            </a:r>
            <a:r>
              <a:rPr lang="pt-BR" sz="1100" b="1" dirty="0">
                <a:solidFill>
                  <a:srgbClr val="227485"/>
                </a:solidFill>
                <a:latin typeface="Calibri" pitchFamily="34" charset="0"/>
              </a:rPr>
              <a:t>professor deve adotar a posição de </a:t>
            </a:r>
            <a:r>
              <a:rPr lang="pt-BR" sz="1100" b="1" dirty="0" smtClean="0">
                <a:solidFill>
                  <a:srgbClr val="227485"/>
                </a:solidFill>
                <a:latin typeface="Calibri" pitchFamily="34" charset="0"/>
              </a:rPr>
              <a:t>mediador e orientador, </a:t>
            </a:r>
            <a:r>
              <a:rPr lang="pt-BR" sz="1100" b="1" dirty="0">
                <a:solidFill>
                  <a:srgbClr val="227485"/>
                </a:solidFill>
                <a:latin typeface="Calibri" pitchFamily="34" charset="0"/>
              </a:rPr>
              <a:t>e não </a:t>
            </a:r>
            <a:r>
              <a:rPr lang="pt-BR" sz="1100" b="1" dirty="0" smtClean="0">
                <a:solidFill>
                  <a:srgbClr val="227485"/>
                </a:solidFill>
                <a:latin typeface="Calibri" pitchFamily="34" charset="0"/>
              </a:rPr>
              <a:t>de controlador da discussão. </a:t>
            </a:r>
            <a:endParaRPr lang="pt-BR" sz="1100" b="1" dirty="0">
              <a:solidFill>
                <a:srgbClr val="227485"/>
              </a:solidFill>
              <a:latin typeface="Calibri" pitchFamily="34" charset="0"/>
            </a:endParaRPr>
          </a:p>
          <a:p>
            <a:pPr lvl="1" algn="just" eaLnBrk="1" hangingPunct="1">
              <a:defRPr/>
            </a:pPr>
            <a:r>
              <a:rPr lang="pt-BR" sz="1100" b="1" dirty="0">
                <a:solidFill>
                  <a:srgbClr val="227485"/>
                </a:solidFill>
                <a:latin typeface="Calibri" pitchFamily="34" charset="0"/>
              </a:rPr>
              <a:t>O professor deve estar atento para que a discussão não seja utilizada como forma de evidenciar a hostilidade entre alunos da turma. </a:t>
            </a:r>
            <a:r>
              <a:rPr lang="pt-BR" sz="1100" b="1" dirty="0" smtClean="0">
                <a:solidFill>
                  <a:srgbClr val="227485"/>
                </a:solidFill>
                <a:latin typeface="Calibri" pitchFamily="34" charset="0"/>
              </a:rPr>
              <a:t>Caso </a:t>
            </a:r>
            <a:r>
              <a:rPr lang="pt-BR" sz="1100" b="1" dirty="0">
                <a:solidFill>
                  <a:srgbClr val="227485"/>
                </a:solidFill>
                <a:latin typeface="Calibri" pitchFamily="34" charset="0"/>
              </a:rPr>
              <a:t>isto aconteça, o professor deve sinalizar que observou este comportamento e afirmar que atitudes desrespeitosas não são admitidas em sala de aula. </a:t>
            </a:r>
          </a:p>
          <a:p>
            <a:pPr lvl="1" algn="just" eaLnBrk="1" hangingPunct="1">
              <a:defRPr/>
            </a:pPr>
            <a:r>
              <a:rPr lang="pt-BR" sz="1100" b="1" dirty="0">
                <a:solidFill>
                  <a:srgbClr val="227485"/>
                </a:solidFill>
                <a:latin typeface="Calibri" pitchFamily="34" charset="0"/>
              </a:rPr>
              <a:t>Gerenciar o tempo para que seja possível o fechamento da </a:t>
            </a:r>
            <a:r>
              <a:rPr lang="pt-BR" sz="1100" b="1" dirty="0" smtClean="0">
                <a:solidFill>
                  <a:srgbClr val="227485"/>
                </a:solidFill>
                <a:latin typeface="Calibri" pitchFamily="34" charset="0"/>
              </a:rPr>
              <a:t>discussão</a:t>
            </a:r>
            <a:r>
              <a:rPr lang="pt-BR" sz="1100" b="1" dirty="0">
                <a:solidFill>
                  <a:srgbClr val="227485"/>
                </a:solidFill>
                <a:latin typeface="Calibri" pitchFamily="34" charset="0"/>
              </a:rPr>
              <a:t> </a:t>
            </a:r>
            <a:r>
              <a:rPr lang="pt-BR" sz="1100" b="1" dirty="0" smtClean="0">
                <a:solidFill>
                  <a:srgbClr val="227485"/>
                </a:solidFill>
                <a:latin typeface="Calibri" pitchFamily="34" charset="0"/>
              </a:rPr>
              <a:t>e participação de todos. ]</a:t>
            </a:r>
          </a:p>
          <a:p>
            <a:pPr lvl="1" algn="just" eaLnBrk="1" hangingPunct="1">
              <a:defRPr/>
            </a:pPr>
            <a:endParaRPr lang="pt-BR" sz="1100" b="1" dirty="0">
              <a:solidFill>
                <a:srgbClr val="227485"/>
              </a:solidFill>
              <a:latin typeface="Calibri" pitchFamily="34" charset="0"/>
            </a:endParaRPr>
          </a:p>
          <a:p>
            <a:pPr algn="just" eaLnBrk="1" hangingPunct="1">
              <a:defRPr/>
            </a:pPr>
            <a:r>
              <a:rPr lang="pt-BR" sz="1400" b="1" dirty="0" smtClean="0">
                <a:solidFill>
                  <a:srgbClr val="227485"/>
                </a:solidFill>
                <a:latin typeface="Calibri" pitchFamily="34" charset="0"/>
              </a:rPr>
              <a:t>AFERIÇÃO </a:t>
            </a:r>
            <a:r>
              <a:rPr lang="pt-BR" sz="1400" b="1" dirty="0">
                <a:solidFill>
                  <a:srgbClr val="227485"/>
                </a:solidFill>
                <a:latin typeface="Calibri" pitchFamily="34" charset="0"/>
              </a:rPr>
              <a:t>DA </a:t>
            </a:r>
            <a:r>
              <a:rPr lang="pt-BR" sz="1400" b="1" dirty="0" smtClean="0">
                <a:solidFill>
                  <a:srgbClr val="227485"/>
                </a:solidFill>
                <a:latin typeface="Calibri" pitchFamily="34" charset="0"/>
              </a:rPr>
              <a:t>LEITURA:</a:t>
            </a:r>
            <a:endParaRPr lang="pt-BR" sz="1400" b="1" dirty="0">
              <a:solidFill>
                <a:srgbClr val="227485"/>
              </a:solidFill>
              <a:latin typeface="Calibri" pitchFamily="34" charset="0"/>
            </a:endParaRPr>
          </a:p>
          <a:p>
            <a:pPr lvl="1" algn="just" eaLnBrk="1" hangingPunct="1">
              <a:defRPr/>
            </a:pPr>
            <a:r>
              <a:rPr lang="pt-BR" sz="1100" b="1" dirty="0">
                <a:solidFill>
                  <a:srgbClr val="227485"/>
                </a:solidFill>
                <a:latin typeface="Calibri" pitchFamily="34" charset="0"/>
              </a:rPr>
              <a:t>Antes da discussão sugerimos que o professor realize a aferição de leitura. Esta aferição pode valer até 2 pontos. Para tanto, o professor deve elaborar 4 questões que incluam conteúdos relevantes do artigo, mas com respostas objetivas para serem respondidas individualmente pelos alunos. O professor pode utilizar 0,5 décimos para cada acerto. Assim se o aluno acertar todas as questões fica com 2 pontos de aferição de leitura.</a:t>
            </a:r>
          </a:p>
          <a:p>
            <a:pPr lvl="1" algn="just" eaLnBrk="1" hangingPunct="1">
              <a:defRPr/>
            </a:pPr>
            <a:r>
              <a:rPr lang="pt-BR" sz="1100" b="1" dirty="0">
                <a:solidFill>
                  <a:srgbClr val="227485"/>
                </a:solidFill>
                <a:latin typeface="Calibri" pitchFamily="34" charset="0"/>
              </a:rPr>
              <a:t>Professor entrega a folha e informa que os alunos terão de 5 a 10 minutos, dependendo do tamanho das questões para responder. Expirado o tempo, o professor recolhe a aferição de leitura e dá início ao debate</a:t>
            </a:r>
            <a:r>
              <a:rPr lang="pt-BR" sz="1100" b="1" dirty="0" smtClean="0">
                <a:solidFill>
                  <a:srgbClr val="227485"/>
                </a:solidFill>
                <a:latin typeface="Calibri" pitchFamily="34" charset="0"/>
              </a:rPr>
              <a:t>.</a:t>
            </a:r>
          </a:p>
          <a:p>
            <a:pPr lvl="1" algn="just" eaLnBrk="1" hangingPunct="1">
              <a:defRPr/>
            </a:pPr>
            <a:r>
              <a:rPr lang="pt-BR" sz="1100" b="1" dirty="0" smtClean="0">
                <a:solidFill>
                  <a:srgbClr val="227485"/>
                </a:solidFill>
                <a:latin typeface="Calibri" pitchFamily="34" charset="0"/>
              </a:rPr>
              <a:t>Durante a reunião nos mini grupos, sugerimos </a:t>
            </a:r>
            <a:r>
              <a:rPr lang="pt-BR" sz="1100" b="1" dirty="0">
                <a:solidFill>
                  <a:srgbClr val="227485"/>
                </a:solidFill>
                <a:latin typeface="Calibri" pitchFamily="34" charset="0"/>
              </a:rPr>
              <a:t>que o professor corrija o questionário recolhido e lance a nota de aferição de leitura do artigo na pauta ou </a:t>
            </a:r>
            <a:r>
              <a:rPr lang="pt-BR" sz="1100" b="1" dirty="0" smtClean="0">
                <a:solidFill>
                  <a:srgbClr val="227485"/>
                </a:solidFill>
                <a:latin typeface="Calibri" pitchFamily="34" charset="0"/>
              </a:rPr>
              <a:t>na planilha de composição de notas, que pode </a:t>
            </a:r>
            <a:r>
              <a:rPr lang="pt-BR" sz="1100" b="1" dirty="0">
                <a:solidFill>
                  <a:srgbClr val="227485"/>
                </a:solidFill>
                <a:latin typeface="Calibri" pitchFamily="34" charset="0"/>
              </a:rPr>
              <a:t>ser utilizada durante o debate. </a:t>
            </a:r>
            <a:endParaRPr lang="pt-BR" sz="1100" b="1" dirty="0" smtClean="0">
              <a:solidFill>
                <a:srgbClr val="227485"/>
              </a:solidFill>
              <a:latin typeface="Calibri" pitchFamily="34" charset="0"/>
            </a:endParaRPr>
          </a:p>
          <a:p>
            <a:pPr lvl="1" algn="just" eaLnBrk="1" hangingPunct="1">
              <a:defRPr/>
            </a:pPr>
            <a:r>
              <a:rPr lang="pt-BR" sz="1100" b="1" dirty="0" smtClean="0">
                <a:solidFill>
                  <a:srgbClr val="227485"/>
                </a:solidFill>
                <a:latin typeface="Calibri" pitchFamily="34" charset="0"/>
              </a:rPr>
              <a:t>A aferição </a:t>
            </a:r>
            <a:r>
              <a:rPr lang="pt-BR" sz="1100" b="1" dirty="0">
                <a:solidFill>
                  <a:srgbClr val="227485"/>
                </a:solidFill>
                <a:latin typeface="Calibri" pitchFamily="34" charset="0"/>
              </a:rPr>
              <a:t>de leitura é muito útil para que o professor possa verificar </a:t>
            </a:r>
            <a:r>
              <a:rPr lang="pt-BR" sz="1100" b="1" dirty="0" smtClean="0">
                <a:solidFill>
                  <a:srgbClr val="227485"/>
                </a:solidFill>
                <a:latin typeface="Calibri" pitchFamily="34" charset="0"/>
              </a:rPr>
              <a:t>através do debate </a:t>
            </a:r>
            <a:r>
              <a:rPr lang="pt-BR" sz="1100" b="1" dirty="0">
                <a:solidFill>
                  <a:srgbClr val="227485"/>
                </a:solidFill>
                <a:latin typeface="Calibri" pitchFamily="34" charset="0"/>
              </a:rPr>
              <a:t>se </a:t>
            </a:r>
            <a:r>
              <a:rPr lang="pt-BR" sz="1100" b="1" dirty="0" smtClean="0">
                <a:solidFill>
                  <a:srgbClr val="227485"/>
                </a:solidFill>
                <a:latin typeface="Calibri" pitchFamily="34" charset="0"/>
              </a:rPr>
              <a:t>houve </a:t>
            </a:r>
            <a:r>
              <a:rPr lang="pt-BR" sz="1100" b="1" dirty="0">
                <a:solidFill>
                  <a:srgbClr val="227485"/>
                </a:solidFill>
                <a:latin typeface="Calibri" pitchFamily="34" charset="0"/>
              </a:rPr>
              <a:t>falta de leitura ou dificuldade de compreensão por parte </a:t>
            </a:r>
            <a:r>
              <a:rPr lang="pt-BR" sz="1100" b="1" dirty="0" smtClean="0">
                <a:solidFill>
                  <a:srgbClr val="227485"/>
                </a:solidFill>
                <a:latin typeface="Calibri" pitchFamily="34" charset="0"/>
              </a:rPr>
              <a:t>de algum aluno, principalmente aqueles </a:t>
            </a:r>
            <a:r>
              <a:rPr lang="pt-BR" sz="1100" b="1" dirty="0">
                <a:solidFill>
                  <a:srgbClr val="227485"/>
                </a:solidFill>
                <a:latin typeface="Calibri" pitchFamily="34" charset="0"/>
              </a:rPr>
              <a:t>que </a:t>
            </a:r>
            <a:r>
              <a:rPr lang="pt-BR" sz="1100" b="1" dirty="0" smtClean="0">
                <a:solidFill>
                  <a:srgbClr val="227485"/>
                </a:solidFill>
                <a:latin typeface="Calibri" pitchFamily="34" charset="0"/>
              </a:rPr>
              <a:t>demonstrarem maior dificuldade na participação. </a:t>
            </a:r>
            <a:endParaRPr lang="pt-BR" sz="1100" b="1" dirty="0">
              <a:solidFill>
                <a:srgbClr val="227485"/>
              </a:solidFill>
              <a:latin typeface="Calibri" pitchFamily="34" charset="0"/>
            </a:endParaRPr>
          </a:p>
          <a:p>
            <a:pPr lvl="1" algn="just" eaLnBrk="1" hangingPunct="1">
              <a:defRPr/>
            </a:pPr>
            <a:endParaRPr lang="pt-BR" sz="1000" b="1" dirty="0">
              <a:solidFill>
                <a:srgbClr val="227485"/>
              </a:solidFill>
              <a:latin typeface="Calibri" pitchFamily="34" charset="0"/>
            </a:endParaRPr>
          </a:p>
          <a:p>
            <a:pPr lvl="1" algn="just" eaLnBrk="1" hangingPunct="1">
              <a:defRPr/>
            </a:pPr>
            <a:endParaRPr lang="pt-BR" sz="7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spTree>
    <p:extLst>
      <p:ext uri="{BB962C8B-B14F-4D97-AF65-F5344CB8AC3E}">
        <p14:creationId xmlns:p14="http://schemas.microsoft.com/office/powerpoint/2010/main" val="1435265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6238" y="533134"/>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400" b="1" dirty="0" smtClean="0">
                <a:solidFill>
                  <a:srgbClr val="227485"/>
                </a:solidFill>
                <a:latin typeface="Calibri" pitchFamily="34" charset="0"/>
                <a:cs typeface="+mn-cs"/>
              </a:rPr>
              <a:t>Metodologia de Ensino: composição de nota</a:t>
            </a: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400" b="1" dirty="0" smtClean="0">
                <a:solidFill>
                  <a:srgbClr val="227485"/>
                </a:solidFill>
                <a:latin typeface="Calibri" pitchFamily="34" charset="0"/>
                <a:cs typeface="+mn-cs"/>
              </a:rPr>
              <a:t>	Como falamos anteriormente, a nota do aluno na disciplina não será resultado apenas da prova, mas também de sua participação nos debates em aula e sua adesão ao material de leitura recomendando. Assim, para auxiliar o docente na composição da nota final do aluno, elaboramos a planilha cujo modelo segue abaixo. O docente deverá preencher essa planilha de acompanhamento e, ao final da disciplina, lançar a nota única no sistema.</a:t>
            </a: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smtClean="0">
                <a:solidFill>
                  <a:srgbClr val="227485"/>
                </a:solidFill>
                <a:latin typeface="Calibri" pitchFamily="34" charset="0"/>
              </a:rPr>
              <a:t>	</a:t>
            </a: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913" y="2527525"/>
            <a:ext cx="8051049" cy="403008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7219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6238" y="464894"/>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400" b="1" dirty="0" smtClean="0">
                <a:solidFill>
                  <a:srgbClr val="227485"/>
                </a:solidFill>
                <a:latin typeface="Calibri" pitchFamily="34" charset="0"/>
                <a:cs typeface="+mn-cs"/>
              </a:rPr>
              <a:t>Fóruns para disciplinas presenciais</a:t>
            </a: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400" b="1" dirty="0">
                <a:solidFill>
                  <a:srgbClr val="227485"/>
                </a:solidFill>
                <a:latin typeface="Calibri" pitchFamily="34" charset="0"/>
                <a:cs typeface="+mn-cs"/>
              </a:rPr>
              <a:t>	</a:t>
            </a:r>
            <a:r>
              <a:rPr lang="pt-BR" sz="1400" b="1" dirty="0" smtClean="0">
                <a:solidFill>
                  <a:srgbClr val="227485"/>
                </a:solidFill>
                <a:latin typeface="Calibri" pitchFamily="34" charset="0"/>
                <a:cs typeface="+mn-cs"/>
              </a:rPr>
              <a:t>Outra novidade do novo modelo de pós-graduação Estácio é a adoção de um fórum permanente para cada disciplina presencial, orientado e liderado pelo professor e em reunião com todos os alunos de sua turma. Importante levarmos em conta que um fórum não é um chat, portanto, os alunos estão cientes de que o professor não estará disponível para responder ou comentar postagens em tempo real, mas regularmente – assim como os próprios alunos – o docente acessará este espaço virtual a fim de tirar dúvidas, sugerir leituras ou páginas eletrônicas (sites) que exemplifiquem os conteúdos estudados em sala, entre outros. </a:t>
            </a: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r>
              <a:rPr lang="pt-BR" sz="1400" b="1" dirty="0">
                <a:solidFill>
                  <a:srgbClr val="227485"/>
                </a:solidFill>
                <a:latin typeface="Calibri" pitchFamily="34" charset="0"/>
                <a:cs typeface="+mn-cs"/>
              </a:rPr>
              <a:t>	</a:t>
            </a:r>
            <a:r>
              <a:rPr lang="pt-BR" sz="1400" b="1" dirty="0" smtClean="0">
                <a:solidFill>
                  <a:srgbClr val="227485"/>
                </a:solidFill>
                <a:latin typeface="Calibri" pitchFamily="34" charset="0"/>
                <a:cs typeface="+mn-cs"/>
              </a:rPr>
              <a:t>Para a atuação do professor, o </a:t>
            </a:r>
            <a:r>
              <a:rPr lang="pt-BR" sz="1400" b="1" dirty="0" err="1" smtClean="0">
                <a:solidFill>
                  <a:srgbClr val="227485"/>
                </a:solidFill>
                <a:latin typeface="Calibri" pitchFamily="34" charset="0"/>
                <a:cs typeface="+mn-cs"/>
              </a:rPr>
              <a:t>webaula</a:t>
            </a:r>
            <a:r>
              <a:rPr lang="pt-BR" sz="1400" b="1" dirty="0" smtClean="0">
                <a:solidFill>
                  <a:srgbClr val="227485"/>
                </a:solidFill>
                <a:latin typeface="Calibri" pitchFamily="34" charset="0"/>
                <a:cs typeface="+mn-cs"/>
              </a:rPr>
              <a:t> presencial e o fórum institucionalizam e organizam em um mesmo espaço aquelas iniciativas que muitos docentes já tomavam para manter contato com seus alunos além da sala de aula. Quantas vezes não recebemos e-mails de alunos pedindo auxilio para aprofundar os estudos? E aqueles que querem tirar uma determinada dúvida antes da próxima aula? Pois é, todas essas interações agora poderão ser feitas em um mesmo espaço, abrindo amplas condições para a interação dos alunos independente do posicionamento do professor. </a:t>
            </a: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r>
              <a:rPr lang="pt-BR" sz="1400" b="1" dirty="0">
                <a:solidFill>
                  <a:srgbClr val="227485"/>
                </a:solidFill>
                <a:latin typeface="Calibri" pitchFamily="34" charset="0"/>
                <a:cs typeface="+mn-cs"/>
              </a:rPr>
              <a:t>	</a:t>
            </a:r>
            <a:r>
              <a:rPr lang="pt-BR" sz="1400" b="1" dirty="0" smtClean="0">
                <a:solidFill>
                  <a:srgbClr val="227485"/>
                </a:solidFill>
                <a:latin typeface="Calibri" pitchFamily="34" charset="0"/>
                <a:cs typeface="+mn-cs"/>
              </a:rPr>
              <a:t>Nas próximas telas veremos um breve passo a passo com orientações para acesso ao </a:t>
            </a:r>
            <a:r>
              <a:rPr lang="pt-BR" sz="1400" b="1" dirty="0" err="1" smtClean="0">
                <a:solidFill>
                  <a:srgbClr val="227485"/>
                </a:solidFill>
                <a:latin typeface="Calibri" pitchFamily="34" charset="0"/>
                <a:cs typeface="+mn-cs"/>
              </a:rPr>
              <a:t>webaula</a:t>
            </a:r>
            <a:r>
              <a:rPr lang="pt-BR" sz="1400" b="1" dirty="0" smtClean="0">
                <a:solidFill>
                  <a:srgbClr val="227485"/>
                </a:solidFill>
                <a:latin typeface="Calibri" pitchFamily="34" charset="0"/>
                <a:cs typeface="+mn-cs"/>
              </a:rPr>
              <a:t> e criação de fóruns.  </a:t>
            </a: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smtClean="0">
                <a:solidFill>
                  <a:srgbClr val="227485"/>
                </a:solidFill>
                <a:latin typeface="Calibri" pitchFamily="34" charset="0"/>
              </a:rPr>
              <a:t>	</a:t>
            </a: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spTree>
    <p:extLst>
      <p:ext uri="{BB962C8B-B14F-4D97-AF65-F5344CB8AC3E}">
        <p14:creationId xmlns:p14="http://schemas.microsoft.com/office/powerpoint/2010/main" val="1151707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sp>
        <p:nvSpPr>
          <p:cNvPr id="5" name="Rectangle 3"/>
          <p:cNvSpPr txBox="1">
            <a:spLocks noChangeArrowheads="1"/>
          </p:cNvSpPr>
          <p:nvPr/>
        </p:nvSpPr>
        <p:spPr>
          <a:xfrm>
            <a:off x="376238" y="464894"/>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400" b="1" dirty="0" smtClean="0">
                <a:solidFill>
                  <a:srgbClr val="227485"/>
                </a:solidFill>
                <a:latin typeface="Calibri" pitchFamily="34" charset="0"/>
                <a:cs typeface="+mn-cs"/>
              </a:rPr>
              <a:t>O acesso ao </a:t>
            </a:r>
            <a:r>
              <a:rPr lang="pt-BR" sz="1400" b="1" dirty="0" err="1" smtClean="0">
                <a:solidFill>
                  <a:srgbClr val="227485"/>
                </a:solidFill>
                <a:latin typeface="Calibri" pitchFamily="34" charset="0"/>
                <a:cs typeface="+mn-cs"/>
              </a:rPr>
              <a:t>webaula</a:t>
            </a:r>
            <a:r>
              <a:rPr lang="pt-BR" sz="1400" b="1" dirty="0" smtClean="0">
                <a:solidFill>
                  <a:srgbClr val="227485"/>
                </a:solidFill>
                <a:latin typeface="Calibri" pitchFamily="34" charset="0"/>
                <a:cs typeface="+mn-cs"/>
              </a:rPr>
              <a:t> é feito através do endereço  </a:t>
            </a:r>
            <a:r>
              <a:rPr lang="pt-BR" sz="1400" b="1" u="sng" dirty="0">
                <a:hlinkClick r:id="rId2"/>
              </a:rPr>
              <a:t>http://pos.estacio.webaula.com.br/gestor</a:t>
            </a:r>
            <a:r>
              <a:rPr lang="pt-BR" sz="1400" b="1" dirty="0"/>
              <a:t> </a:t>
            </a:r>
            <a:endParaRPr lang="pt-BR" sz="1400" b="1" dirty="0" smtClean="0"/>
          </a:p>
          <a:p>
            <a:pPr marL="0" indent="0" algn="just" eaLnBrk="1" hangingPunct="1">
              <a:buNone/>
              <a:defRPr/>
            </a:pPr>
            <a:r>
              <a:rPr lang="pt-BR" sz="1400" b="1" dirty="0" err="1" smtClean="0">
                <a:solidFill>
                  <a:srgbClr val="227485"/>
                </a:solidFill>
                <a:latin typeface="Calibri" pitchFamily="34" charset="0"/>
                <a:cs typeface="+mn-cs"/>
              </a:rPr>
              <a:t>Login</a:t>
            </a:r>
            <a:r>
              <a:rPr lang="pt-BR" sz="1400" b="1" dirty="0">
                <a:solidFill>
                  <a:srgbClr val="227485"/>
                </a:solidFill>
                <a:latin typeface="Calibri" pitchFamily="34" charset="0"/>
                <a:cs typeface="+mn-cs"/>
              </a:rPr>
              <a:t>: seunome.seuúltimonome@docente.estacio.br </a:t>
            </a:r>
            <a:endParaRPr lang="pt-BR" sz="1400" b="1" dirty="0" smtClean="0">
              <a:solidFill>
                <a:srgbClr val="227485"/>
              </a:solidFill>
              <a:latin typeface="Calibri" pitchFamily="34" charset="0"/>
              <a:cs typeface="+mn-cs"/>
            </a:endParaRPr>
          </a:p>
          <a:p>
            <a:pPr marL="0" indent="0" algn="just" eaLnBrk="1" hangingPunct="1">
              <a:buNone/>
              <a:defRPr/>
            </a:pPr>
            <a:r>
              <a:rPr lang="pt-BR" sz="1400" b="1" dirty="0">
                <a:solidFill>
                  <a:srgbClr val="227485"/>
                </a:solidFill>
                <a:latin typeface="Calibri" pitchFamily="34" charset="0"/>
                <a:cs typeface="+mn-cs"/>
              </a:rPr>
              <a:t>	</a:t>
            </a:r>
            <a:r>
              <a:rPr lang="pt-BR" sz="1400" b="1" dirty="0" smtClean="0">
                <a:solidFill>
                  <a:srgbClr val="227485"/>
                </a:solidFill>
                <a:latin typeface="Calibri" pitchFamily="34" charset="0"/>
                <a:cs typeface="+mn-cs"/>
              </a:rPr>
              <a:t>		(</a:t>
            </a:r>
            <a:r>
              <a:rPr lang="pt-BR" sz="1400" b="1" dirty="0">
                <a:solidFill>
                  <a:srgbClr val="227485"/>
                </a:solidFill>
                <a:latin typeface="Calibri" pitchFamily="34" charset="0"/>
                <a:cs typeface="+mn-cs"/>
              </a:rPr>
              <a:t>exemplo: Luis Augusto Filho – luis.filho@docente.estacio.br)</a:t>
            </a:r>
          </a:p>
          <a:p>
            <a:pPr marL="0" indent="0" algn="just" eaLnBrk="1" hangingPunct="1">
              <a:buNone/>
              <a:defRPr/>
            </a:pPr>
            <a:r>
              <a:rPr lang="pt-BR" sz="1400" b="1" dirty="0">
                <a:solidFill>
                  <a:srgbClr val="227485"/>
                </a:solidFill>
                <a:latin typeface="Calibri" pitchFamily="34" charset="0"/>
                <a:cs typeface="+mn-cs"/>
              </a:rPr>
              <a:t> </a:t>
            </a:r>
            <a:r>
              <a:rPr lang="pt-BR" sz="1400" b="1" dirty="0" smtClean="0">
                <a:solidFill>
                  <a:srgbClr val="227485"/>
                </a:solidFill>
                <a:latin typeface="Calibri" pitchFamily="34" charset="0"/>
                <a:cs typeface="+mn-cs"/>
              </a:rPr>
              <a:t>			Senha</a:t>
            </a:r>
            <a:r>
              <a:rPr lang="pt-BR" sz="1400" b="1" dirty="0">
                <a:solidFill>
                  <a:srgbClr val="227485"/>
                </a:solidFill>
                <a:latin typeface="Calibri" pitchFamily="34" charset="0"/>
                <a:cs typeface="+mn-cs"/>
              </a:rPr>
              <a:t>: Os 4 primeiros dígitos do seu CPF</a:t>
            </a:r>
          </a:p>
          <a:p>
            <a:pPr marL="0" indent="0" algn="just" eaLnBrk="1" hangingPunct="1">
              <a:buNone/>
              <a:defRPr/>
            </a:pPr>
            <a:endParaRPr lang="pt-BR" sz="1400" dirty="0" smtClean="0"/>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smtClean="0">
                <a:solidFill>
                  <a:srgbClr val="227485"/>
                </a:solidFill>
                <a:latin typeface="Calibri" pitchFamily="34" charset="0"/>
              </a:rPr>
              <a:t>	</a:t>
            </a:r>
            <a:endParaRPr lang="pt-BR" sz="1400" b="1" dirty="0">
              <a:solidFill>
                <a:srgbClr val="227485"/>
              </a:solidFill>
              <a:latin typeface="Calibri" pitchFamily="34" charset="0"/>
              <a:cs typeface="+mn-cs"/>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50" y="2514890"/>
            <a:ext cx="7768776" cy="285826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0349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6238" y="415914"/>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457200" lvl="1" indent="0" algn="just" eaLnBrk="1" hangingPunct="1">
              <a:buNone/>
              <a:defRPr/>
            </a:pPr>
            <a:endParaRPr lang="pt-BR" sz="1400" b="1" dirty="0">
              <a:solidFill>
                <a:srgbClr val="227485"/>
              </a:solidFill>
              <a:latin typeface="Calibri" pitchFamily="34" charset="0"/>
              <a:cs typeface="+mn-cs"/>
            </a:endParaRPr>
          </a:p>
          <a:p>
            <a:pPr marL="457200" lvl="1" indent="0" algn="just" eaLnBrk="1" hangingPunct="1">
              <a:buNone/>
              <a:defRPr/>
            </a:pPr>
            <a:endParaRPr lang="pt-BR" sz="1000" b="1" dirty="0">
              <a:solidFill>
                <a:srgbClr val="227485"/>
              </a:solidFill>
              <a:latin typeface="Calibri" pitchFamily="34" charset="0"/>
              <a:cs typeface="+mn-cs"/>
            </a:endParaRPr>
          </a:p>
          <a:p>
            <a:pPr marL="0" indent="0" algn="r" eaLnBrk="1" hangingPunct="1">
              <a:buNone/>
              <a:defRPr/>
            </a:pPr>
            <a:endParaRPr lang="pt-BR" sz="1400" b="1" dirty="0">
              <a:solidFill>
                <a:srgbClr val="227485"/>
              </a:solidFill>
              <a:latin typeface="Calibri" pitchFamily="34" charset="0"/>
              <a:cs typeface="+mn-cs"/>
            </a:endParaRPr>
          </a:p>
        </p:txBody>
      </p:sp>
      <p:pic>
        <p:nvPicPr>
          <p:cNvPr id="32" name="Imagem 3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1369727">
            <a:off x="1366732" y="599778"/>
            <a:ext cx="6684963" cy="546408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riângulo isósceles 32"/>
          <p:cNvSpPr/>
          <p:nvPr/>
        </p:nvSpPr>
        <p:spPr>
          <a:xfrm rot="9931594">
            <a:off x="4364037" y="2976089"/>
            <a:ext cx="720725" cy="696912"/>
          </a:xfrm>
          <a:prstGeom prs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p>
        </p:txBody>
      </p:sp>
      <p:grpSp>
        <p:nvGrpSpPr>
          <p:cNvPr id="34" name="Grupo 33"/>
          <p:cNvGrpSpPr>
            <a:grpSpLocks/>
          </p:cNvGrpSpPr>
          <p:nvPr/>
        </p:nvGrpSpPr>
        <p:grpSpPr bwMode="auto">
          <a:xfrm>
            <a:off x="2852737" y="2096614"/>
            <a:ext cx="2087562" cy="2087562"/>
            <a:chOff x="2379761" y="3140968"/>
            <a:chExt cx="2088232" cy="2088232"/>
          </a:xfrm>
        </p:grpSpPr>
        <p:sp>
          <p:nvSpPr>
            <p:cNvPr id="35" name="Elipse 34"/>
            <p:cNvSpPr/>
            <p:nvPr/>
          </p:nvSpPr>
          <p:spPr>
            <a:xfrm>
              <a:off x="2379761" y="3140968"/>
              <a:ext cx="2088232" cy="2088232"/>
            </a:xfrm>
            <a:prstGeom prst="ellipse">
              <a:avLst/>
            </a:prstGeom>
            <a:noFill/>
            <a:ln w="1270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p>
          </p:txBody>
        </p:sp>
        <p:sp>
          <p:nvSpPr>
            <p:cNvPr id="36" name="Retângulo 1"/>
            <p:cNvSpPr>
              <a:spLocks noChangeArrowheads="1"/>
            </p:cNvSpPr>
            <p:nvPr/>
          </p:nvSpPr>
          <p:spPr bwMode="auto">
            <a:xfrm>
              <a:off x="2452893" y="3933056"/>
              <a:ext cx="14332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1200"/>
                </a:spcBef>
                <a:spcAft>
                  <a:spcPts val="600"/>
                </a:spcAft>
              </a:pPr>
              <a:r>
                <a:rPr lang="pt-BR" altLang="pt-BR" sz="2000" b="1">
                  <a:solidFill>
                    <a:srgbClr val="064568"/>
                  </a:solidFill>
                  <a:latin typeface="Arial Narrow" pitchFamily="34" charset="0"/>
                </a:rPr>
                <a:t>professores</a:t>
              </a:r>
            </a:p>
          </p:txBody>
        </p:sp>
      </p:grpSp>
      <p:grpSp>
        <p:nvGrpSpPr>
          <p:cNvPr id="37" name="Grupo 36"/>
          <p:cNvGrpSpPr>
            <a:grpSpLocks/>
          </p:cNvGrpSpPr>
          <p:nvPr/>
        </p:nvGrpSpPr>
        <p:grpSpPr bwMode="auto">
          <a:xfrm>
            <a:off x="4289424" y="1704501"/>
            <a:ext cx="2087563" cy="2087563"/>
            <a:chOff x="3815916" y="2748799"/>
            <a:chExt cx="2088232" cy="2088232"/>
          </a:xfrm>
        </p:grpSpPr>
        <p:sp>
          <p:nvSpPr>
            <p:cNvPr id="38" name="Elipse 37"/>
            <p:cNvSpPr/>
            <p:nvPr/>
          </p:nvSpPr>
          <p:spPr>
            <a:xfrm>
              <a:off x="3815916" y="2748799"/>
              <a:ext cx="2088232" cy="2088232"/>
            </a:xfrm>
            <a:prstGeom prst="ellipse">
              <a:avLst/>
            </a:prstGeom>
            <a:noFill/>
            <a:ln w="1270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p>
          </p:txBody>
        </p:sp>
        <p:sp>
          <p:nvSpPr>
            <p:cNvPr id="39" name="Retângulo 1"/>
            <p:cNvSpPr>
              <a:spLocks noChangeArrowheads="1"/>
            </p:cNvSpPr>
            <p:nvPr/>
          </p:nvSpPr>
          <p:spPr bwMode="auto">
            <a:xfrm>
              <a:off x="4434862" y="3519974"/>
              <a:ext cx="14332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1200"/>
                </a:spcBef>
                <a:spcAft>
                  <a:spcPts val="600"/>
                </a:spcAft>
              </a:pPr>
              <a:r>
                <a:rPr lang="pt-BR" altLang="pt-BR" sz="2000" b="1">
                  <a:solidFill>
                    <a:srgbClr val="064568"/>
                  </a:solidFill>
                  <a:latin typeface="Arial Narrow" pitchFamily="34" charset="0"/>
                </a:rPr>
                <a:t>materiais</a:t>
              </a:r>
            </a:p>
          </p:txBody>
        </p:sp>
      </p:grpSp>
      <p:grpSp>
        <p:nvGrpSpPr>
          <p:cNvPr id="40" name="Grupo 39"/>
          <p:cNvGrpSpPr>
            <a:grpSpLocks/>
          </p:cNvGrpSpPr>
          <p:nvPr/>
        </p:nvGrpSpPr>
        <p:grpSpPr bwMode="auto">
          <a:xfrm>
            <a:off x="3863974" y="2960214"/>
            <a:ext cx="2087563" cy="2087562"/>
            <a:chOff x="3390746" y="4005064"/>
            <a:chExt cx="2088232" cy="2088232"/>
          </a:xfrm>
        </p:grpSpPr>
        <p:sp>
          <p:nvSpPr>
            <p:cNvPr id="41" name="Elipse 40"/>
            <p:cNvSpPr/>
            <p:nvPr/>
          </p:nvSpPr>
          <p:spPr>
            <a:xfrm>
              <a:off x="3390746" y="4005064"/>
              <a:ext cx="2088232" cy="2088232"/>
            </a:xfrm>
            <a:prstGeom prst="ellipse">
              <a:avLst/>
            </a:prstGeom>
            <a:noFill/>
            <a:ln w="1270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p>
          </p:txBody>
        </p:sp>
        <p:sp>
          <p:nvSpPr>
            <p:cNvPr id="42" name="Retângulo 1"/>
            <p:cNvSpPr>
              <a:spLocks noChangeArrowheads="1"/>
            </p:cNvSpPr>
            <p:nvPr/>
          </p:nvSpPr>
          <p:spPr bwMode="auto">
            <a:xfrm>
              <a:off x="3780512" y="5229200"/>
              <a:ext cx="14332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1200"/>
                </a:spcBef>
                <a:spcAft>
                  <a:spcPts val="600"/>
                </a:spcAft>
              </a:pPr>
              <a:r>
                <a:rPr lang="pt-BR" altLang="pt-BR" sz="2000" b="1">
                  <a:solidFill>
                    <a:srgbClr val="064568"/>
                  </a:solidFill>
                  <a:latin typeface="Arial Narrow" pitchFamily="34" charset="0"/>
                </a:rPr>
                <a:t>metodologia</a:t>
              </a:r>
            </a:p>
          </p:txBody>
        </p:sp>
      </p:grpSp>
      <p:sp>
        <p:nvSpPr>
          <p:cNvPr id="43" name="Retângulo 1"/>
          <p:cNvSpPr>
            <a:spLocks noChangeArrowheads="1"/>
          </p:cNvSpPr>
          <p:nvPr/>
        </p:nvSpPr>
        <p:spPr bwMode="auto">
          <a:xfrm>
            <a:off x="4397374" y="3095151"/>
            <a:ext cx="647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1200"/>
              </a:spcBef>
              <a:spcAft>
                <a:spcPts val="600"/>
              </a:spcAft>
            </a:pPr>
            <a:r>
              <a:rPr lang="pt-BR" altLang="pt-BR" sz="2000" b="1">
                <a:solidFill>
                  <a:srgbClr val="064568"/>
                </a:solidFill>
                <a:latin typeface="Arial Narrow" pitchFamily="34" charset="0"/>
              </a:rPr>
              <a:t>PÓS</a:t>
            </a:r>
          </a:p>
        </p:txBody>
      </p:sp>
      <p:sp>
        <p:nvSpPr>
          <p:cNvPr id="44" name="Text Box 13"/>
          <p:cNvSpPr txBox="1">
            <a:spLocks noChangeArrowheads="1"/>
          </p:cNvSpPr>
          <p:nvPr/>
        </p:nvSpPr>
        <p:spPr bwMode="auto">
          <a:xfrm rot="21404212">
            <a:off x="3287712" y="1029814"/>
            <a:ext cx="2303462" cy="400050"/>
          </a:xfrm>
          <a:prstGeom prst="rect">
            <a:avLst/>
          </a:prstGeom>
          <a:noFill/>
          <a:ln w="9525">
            <a:noFill/>
            <a:miter lim="800000"/>
            <a:headEnd/>
            <a:tailEnd/>
          </a:ln>
          <a:effectLst/>
        </p:spPr>
        <p:txBody>
          <a:bodyPr>
            <a:spAutoFit/>
          </a:bodyPr>
          <a:lstStyle/>
          <a:p>
            <a:pPr algn="ctr">
              <a:spcBef>
                <a:spcPct val="50000"/>
              </a:spcBef>
              <a:defRPr/>
            </a:pPr>
            <a:r>
              <a:rPr lang="pt-BR" sz="2000" b="1" dirty="0">
                <a:solidFill>
                  <a:schemeClr val="tx1">
                    <a:lumMod val="75000"/>
                    <a:lumOff val="25000"/>
                  </a:schemeClr>
                </a:solidFill>
                <a:latin typeface="Arial Narrow" pitchFamily="34" charset="0"/>
              </a:rPr>
              <a:t>PROGRAMA</a:t>
            </a:r>
          </a:p>
        </p:txBody>
      </p:sp>
      <p:sp>
        <p:nvSpPr>
          <p:cNvPr id="45" name="Text Box 20"/>
          <p:cNvSpPr txBox="1">
            <a:spLocks noChangeArrowheads="1"/>
          </p:cNvSpPr>
          <p:nvPr/>
        </p:nvSpPr>
        <p:spPr bwMode="auto">
          <a:xfrm rot="21136095">
            <a:off x="6138862" y="2955451"/>
            <a:ext cx="1871662" cy="307975"/>
          </a:xfrm>
          <a:prstGeom prst="rect">
            <a:avLst/>
          </a:prstGeom>
          <a:noFill/>
          <a:ln w="9525">
            <a:noFill/>
            <a:miter lim="800000"/>
            <a:headEnd/>
            <a:tailEnd/>
          </a:ln>
          <a:effectLst/>
        </p:spPr>
        <p:txBody>
          <a:bodyPr lIns="0" tIns="0" rIns="0" bIns="0">
            <a:spAutoFit/>
          </a:bodyPr>
          <a:lstStyle/>
          <a:p>
            <a:pPr algn="ctr">
              <a:spcBef>
                <a:spcPct val="50000"/>
              </a:spcBef>
              <a:defRPr/>
            </a:pPr>
            <a:r>
              <a:rPr lang="pt-BR" sz="2000" b="1" dirty="0">
                <a:solidFill>
                  <a:schemeClr val="tx1">
                    <a:lumMod val="75000"/>
                    <a:lumOff val="25000"/>
                  </a:schemeClr>
                </a:solidFill>
                <a:latin typeface="Arial Narrow" pitchFamily="34" charset="0"/>
              </a:rPr>
              <a:t>DISCIPLINA</a:t>
            </a:r>
          </a:p>
        </p:txBody>
      </p:sp>
      <p:sp>
        <p:nvSpPr>
          <p:cNvPr id="46" name="Text Box 20"/>
          <p:cNvSpPr txBox="1">
            <a:spLocks noChangeArrowheads="1"/>
          </p:cNvSpPr>
          <p:nvPr/>
        </p:nvSpPr>
        <p:spPr bwMode="auto">
          <a:xfrm rot="21097517">
            <a:off x="1568449" y="3880964"/>
            <a:ext cx="1757363" cy="307975"/>
          </a:xfrm>
          <a:prstGeom prst="rect">
            <a:avLst/>
          </a:prstGeom>
          <a:noFill/>
          <a:ln w="9525">
            <a:noFill/>
            <a:miter lim="800000"/>
            <a:headEnd/>
            <a:tailEnd/>
          </a:ln>
          <a:effectLst/>
        </p:spPr>
        <p:txBody>
          <a:bodyPr lIns="0" tIns="0" rIns="0" bIns="0">
            <a:spAutoFit/>
          </a:bodyPr>
          <a:lstStyle/>
          <a:p>
            <a:pPr algn="ctr">
              <a:spcBef>
                <a:spcPct val="50000"/>
              </a:spcBef>
              <a:defRPr/>
            </a:pPr>
            <a:r>
              <a:rPr lang="pt-BR" sz="2000" b="1" dirty="0">
                <a:solidFill>
                  <a:schemeClr val="tx1">
                    <a:lumMod val="75000"/>
                    <a:lumOff val="25000"/>
                  </a:schemeClr>
                </a:solidFill>
                <a:latin typeface="Arial Narrow" pitchFamily="34" charset="0"/>
              </a:rPr>
              <a:t>TCC</a:t>
            </a:r>
          </a:p>
        </p:txBody>
      </p:sp>
      <p:pic>
        <p:nvPicPr>
          <p:cNvPr id="47" name="Imagem 4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060587">
            <a:off x="5965824" y="1085376"/>
            <a:ext cx="6159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agem 4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206222">
            <a:off x="6462712" y="3647601"/>
            <a:ext cx="614362"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Imagem 4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3829213">
            <a:off x="2252661" y="1491777"/>
            <a:ext cx="61436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20"/>
          <p:cNvSpPr txBox="1">
            <a:spLocks noChangeArrowheads="1"/>
          </p:cNvSpPr>
          <p:nvPr/>
        </p:nvSpPr>
        <p:spPr bwMode="auto">
          <a:xfrm rot="21136095">
            <a:off x="4241799" y="5150964"/>
            <a:ext cx="1871663" cy="307975"/>
          </a:xfrm>
          <a:prstGeom prst="rect">
            <a:avLst/>
          </a:prstGeom>
          <a:noFill/>
          <a:ln w="9525">
            <a:noFill/>
            <a:miter lim="800000"/>
            <a:headEnd/>
            <a:tailEnd/>
          </a:ln>
          <a:effectLst/>
        </p:spPr>
        <p:txBody>
          <a:bodyPr lIns="0" tIns="0" rIns="0" bIns="0">
            <a:spAutoFit/>
          </a:bodyPr>
          <a:lstStyle/>
          <a:p>
            <a:pPr algn="ctr">
              <a:spcBef>
                <a:spcPct val="50000"/>
              </a:spcBef>
              <a:defRPr/>
            </a:pPr>
            <a:r>
              <a:rPr lang="pt-BR" sz="2000" b="1" dirty="0">
                <a:solidFill>
                  <a:schemeClr val="tx1">
                    <a:lumMod val="75000"/>
                    <a:lumOff val="25000"/>
                  </a:schemeClr>
                </a:solidFill>
                <a:latin typeface="Arial Narrow" pitchFamily="34" charset="0"/>
              </a:rPr>
              <a:t>AVALIAÇÃO</a:t>
            </a:r>
          </a:p>
        </p:txBody>
      </p:sp>
      <p:pic>
        <p:nvPicPr>
          <p:cNvPr id="51" name="Imagem 5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269470">
            <a:off x="3032124" y="4350864"/>
            <a:ext cx="61436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Elipse 51"/>
          <p:cNvSpPr/>
          <p:nvPr/>
        </p:nvSpPr>
        <p:spPr>
          <a:xfrm>
            <a:off x="1555749" y="799626"/>
            <a:ext cx="6297613" cy="5256213"/>
          </a:xfrm>
          <a:prstGeom prst="ellipse">
            <a:avLst/>
          </a:prstGeom>
          <a:noFill/>
          <a:ln w="635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p>
        </p:txBody>
      </p:sp>
      <p:sp>
        <p:nvSpPr>
          <p:cNvPr id="53" name="Retângulo 1"/>
          <p:cNvSpPr>
            <a:spLocks noChangeArrowheads="1"/>
          </p:cNvSpPr>
          <p:nvPr/>
        </p:nvSpPr>
        <p:spPr bwMode="auto">
          <a:xfrm rot="20825805">
            <a:off x="-138659" y="644919"/>
            <a:ext cx="7129463" cy="590931"/>
          </a:xfrm>
          <a:prstGeom prst="rect">
            <a:avLst/>
          </a:prstGeom>
          <a:ln/>
        </p:spPr>
        <p:style>
          <a:lnRef idx="3">
            <a:schemeClr val="lt1"/>
          </a:lnRef>
          <a:fillRef idx="1">
            <a:schemeClr val="accent1"/>
          </a:fillRef>
          <a:effectRef idx="1">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1200"/>
              </a:spcBef>
              <a:spcAft>
                <a:spcPts val="600"/>
              </a:spcAft>
            </a:pPr>
            <a:r>
              <a:rPr lang="pt-BR" altLang="pt-BR" b="1" dirty="0">
                <a:solidFill>
                  <a:srgbClr val="002060"/>
                </a:solidFill>
                <a:latin typeface="Arial Narrow" pitchFamily="34" charset="0"/>
              </a:rPr>
              <a:t>A construção de um novo modelo de ensino para a pós-graduação </a:t>
            </a:r>
            <a:r>
              <a:rPr lang="pt-BR" altLang="pt-BR" b="1" dirty="0" smtClean="0">
                <a:solidFill>
                  <a:srgbClr val="002060"/>
                </a:solidFill>
                <a:latin typeface="Arial Narrow" pitchFamily="34" charset="0"/>
              </a:rPr>
              <a:t>da </a:t>
            </a:r>
            <a:r>
              <a:rPr lang="pt-BR" altLang="pt-BR" b="1" dirty="0">
                <a:solidFill>
                  <a:srgbClr val="002060"/>
                </a:solidFill>
                <a:latin typeface="Arial Narrow" pitchFamily="34" charset="0"/>
              </a:rPr>
              <a:t>Estácio contempla um novo posicionamento...</a:t>
            </a:r>
          </a:p>
        </p:txBody>
      </p:sp>
    </p:spTree>
    <p:extLst>
      <p:ext uri="{BB962C8B-B14F-4D97-AF65-F5344CB8AC3E}">
        <p14:creationId xmlns:p14="http://schemas.microsoft.com/office/powerpoint/2010/main" val="239996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64" presetClass="path" presetSubtype="0" accel="50000" decel="50000" fill="hold" nodeType="withEffect">
                                  <p:stCondLst>
                                    <p:cond delay="0"/>
                                  </p:stCondLst>
                                  <p:childTnLst>
                                    <p:animMotion origin="layout" path="M -1.38889E-6 0.25 L -1.38889E-6 -4.58834E-6 " pathEditMode="relative" rAng="0" ptsTypes="AA">
                                      <p:cBhvr>
                                        <p:cTn id="9" dur="2000" fill="hold"/>
                                        <p:tgtEl>
                                          <p:spTgt spid="32"/>
                                        </p:tgtEl>
                                        <p:attrNameLst>
                                          <p:attrName>ppt_x</p:attrName>
                                          <p:attrName>ppt_y</p:attrName>
                                        </p:attrNameLst>
                                      </p:cBhvr>
                                      <p:rCtr x="0" y="-12512"/>
                                    </p:animMotion>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par>
                          <p:cTn id="33" fill="hold">
                            <p:stCondLst>
                              <p:cond delay="4500"/>
                            </p:stCondLst>
                            <p:childTnLst>
                              <p:par>
                                <p:cTn id="34" presetID="22" presetClass="entr" presetSubtype="4"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par>
                          <p:cTn id="37" fill="hold">
                            <p:stCondLst>
                              <p:cond delay="5000"/>
                            </p:stCondLst>
                            <p:childTnLst>
                              <p:par>
                                <p:cTn id="38" presetID="10" presetClass="entr" presetSubtype="0"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childTnLst>
                          </p:cTn>
                        </p:par>
                        <p:par>
                          <p:cTn id="41" fill="hold">
                            <p:stCondLst>
                              <p:cond delay="5500"/>
                            </p:stCondLst>
                            <p:childTnLst>
                              <p:par>
                                <p:cTn id="42" presetID="22" presetClass="entr" presetSubtype="4"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down)">
                                      <p:cBhvr>
                                        <p:cTn id="44" dur="500"/>
                                        <p:tgtEl>
                                          <p:spTgt spid="48"/>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par>
                          <p:cTn id="49" fill="hold">
                            <p:stCondLst>
                              <p:cond delay="6500"/>
                            </p:stCondLst>
                            <p:childTnLst>
                              <p:par>
                                <p:cTn id="50" presetID="22" presetClass="entr" presetSubtype="4" fill="hold"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down)">
                                      <p:cBhvr>
                                        <p:cTn id="52" dur="500"/>
                                        <p:tgtEl>
                                          <p:spTgt spid="51"/>
                                        </p:tgtEl>
                                      </p:cBhvr>
                                    </p:animEffect>
                                  </p:childTnLst>
                                </p:cTn>
                              </p:par>
                            </p:childTnLst>
                          </p:cTn>
                        </p:par>
                        <p:par>
                          <p:cTn id="53" fill="hold">
                            <p:stCondLst>
                              <p:cond delay="7000"/>
                            </p:stCondLst>
                            <p:childTnLst>
                              <p:par>
                                <p:cTn id="54" presetID="10" presetClass="entr" presetSubtype="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par>
                          <p:cTn id="57" fill="hold">
                            <p:stCondLst>
                              <p:cond delay="7500"/>
                            </p:stCondLst>
                            <p:childTnLst>
                              <p:par>
                                <p:cTn id="58" presetID="22" presetClass="entr" presetSubtype="4"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down)">
                                      <p:cBhvr>
                                        <p:cTn id="60" dur="500"/>
                                        <p:tgtEl>
                                          <p:spTgt spid="49"/>
                                        </p:tgtEl>
                                      </p:cBhvr>
                                    </p:animEffect>
                                  </p:childTnLst>
                                </p:cTn>
                              </p:par>
                            </p:childTnLst>
                          </p:cTn>
                        </p:par>
                        <p:par>
                          <p:cTn id="61" fill="hold">
                            <p:stCondLst>
                              <p:cond delay="8000"/>
                            </p:stCondLst>
                            <p:childTnLst>
                              <p:par>
                                <p:cTn id="62" presetID="22" presetClass="entr" presetSubtype="4"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8500"/>
                            </p:stCondLst>
                            <p:childTnLst>
                              <p:par>
                                <p:cTn id="66" presetID="10" presetClass="entr" presetSubtype="0"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3" grpId="0"/>
      <p:bldP spid="44" grpId="0"/>
      <p:bldP spid="45" grpId="0"/>
      <p:bldP spid="46" grpId="0"/>
      <p:bldP spid="50" grpId="0"/>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sp>
        <p:nvSpPr>
          <p:cNvPr id="5" name="Rectangle 3"/>
          <p:cNvSpPr txBox="1">
            <a:spLocks noChangeArrowheads="1"/>
          </p:cNvSpPr>
          <p:nvPr/>
        </p:nvSpPr>
        <p:spPr>
          <a:xfrm>
            <a:off x="376238" y="464894"/>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400" b="1" dirty="0">
                <a:solidFill>
                  <a:srgbClr val="227485"/>
                </a:solidFill>
                <a:latin typeface="Calibri" pitchFamily="34" charset="0"/>
                <a:cs typeface="+mn-cs"/>
              </a:rPr>
              <a:t>Após o acesso, o professor visualizará a tela principal do </a:t>
            </a:r>
            <a:r>
              <a:rPr lang="pt-BR" sz="1400" b="1" dirty="0" err="1">
                <a:solidFill>
                  <a:srgbClr val="227485"/>
                </a:solidFill>
                <a:latin typeface="Calibri" pitchFamily="34" charset="0"/>
                <a:cs typeface="+mn-cs"/>
              </a:rPr>
              <a:t>webaula</a:t>
            </a:r>
            <a:r>
              <a:rPr lang="pt-BR" sz="1400" b="1" dirty="0">
                <a:solidFill>
                  <a:srgbClr val="227485"/>
                </a:solidFill>
                <a:latin typeface="Calibri" pitchFamily="34" charset="0"/>
                <a:cs typeface="+mn-cs"/>
              </a:rPr>
              <a:t>, onde aparecerão todas as disciplinas em que o professor está alocado, sejam elas presenciais ou EAD. Nesta tela, conforme indicação abaixo, o docente deve clicar em “acessar o conteúdo” da(s) sua(s) disciplina(s) presencial(</a:t>
            </a:r>
            <a:r>
              <a:rPr lang="pt-BR" sz="1400" b="1" dirty="0" err="1">
                <a:solidFill>
                  <a:srgbClr val="227485"/>
                </a:solidFill>
                <a:latin typeface="Calibri" pitchFamily="34" charset="0"/>
                <a:cs typeface="+mn-cs"/>
              </a:rPr>
              <a:t>is</a:t>
            </a:r>
            <a:r>
              <a:rPr lang="pt-BR" sz="1400" b="1" dirty="0">
                <a:solidFill>
                  <a:srgbClr val="227485"/>
                </a:solidFill>
                <a:latin typeface="Calibri" pitchFamily="34" charset="0"/>
                <a:cs typeface="+mn-cs"/>
              </a:rPr>
              <a:t>). </a:t>
            </a:r>
            <a:endParaRPr lang="pt-BR" sz="1400" dirty="0" smtClean="0"/>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smtClean="0">
                <a:solidFill>
                  <a:srgbClr val="227485"/>
                </a:solidFill>
                <a:latin typeface="Calibri" pitchFamily="34" charset="0"/>
              </a:rPr>
              <a:t>	</a:t>
            </a:r>
            <a:endParaRPr lang="pt-BR" sz="1400" b="1" dirty="0">
              <a:solidFill>
                <a:srgbClr val="227485"/>
              </a:solidFill>
              <a:latin typeface="Calibri" pitchFamily="34" charset="0"/>
              <a:cs typeface="+mn-cs"/>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332" y="2059718"/>
            <a:ext cx="7342212" cy="286922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96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sp>
        <p:nvSpPr>
          <p:cNvPr id="5" name="Rectangle 3"/>
          <p:cNvSpPr txBox="1">
            <a:spLocks noChangeArrowheads="1"/>
          </p:cNvSpPr>
          <p:nvPr/>
        </p:nvSpPr>
        <p:spPr>
          <a:xfrm>
            <a:off x="376238" y="464894"/>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400" b="1" dirty="0">
                <a:solidFill>
                  <a:srgbClr val="227485"/>
                </a:solidFill>
                <a:latin typeface="Calibri" pitchFamily="34" charset="0"/>
                <a:cs typeface="+mn-cs"/>
              </a:rPr>
              <a:t>Após clicar em “acessar conteúdo”, o professor visualizará a tela principal do </a:t>
            </a:r>
            <a:r>
              <a:rPr lang="pt-BR" sz="1400" b="1" dirty="0" err="1">
                <a:solidFill>
                  <a:srgbClr val="227485"/>
                </a:solidFill>
                <a:latin typeface="Calibri" pitchFamily="34" charset="0"/>
                <a:cs typeface="+mn-cs"/>
              </a:rPr>
              <a:t>webaula</a:t>
            </a:r>
            <a:r>
              <a:rPr lang="pt-BR" sz="1400" b="1" dirty="0">
                <a:solidFill>
                  <a:srgbClr val="227485"/>
                </a:solidFill>
                <a:latin typeface="Calibri" pitchFamily="34" charset="0"/>
                <a:cs typeface="+mn-cs"/>
              </a:rPr>
              <a:t>, onde constam todos os materiais aportados no novo modelo de </a:t>
            </a:r>
            <a:r>
              <a:rPr lang="pt-BR" sz="1400" b="1" dirty="0" smtClean="0">
                <a:solidFill>
                  <a:srgbClr val="227485"/>
                </a:solidFill>
                <a:latin typeface="Calibri" pitchFamily="34" charset="0"/>
                <a:cs typeface="+mn-cs"/>
              </a:rPr>
              <a:t>pós-graduação, inclusive o item FORUM DA DISCIPLINA. </a:t>
            </a: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smtClean="0">
                <a:solidFill>
                  <a:srgbClr val="227485"/>
                </a:solidFill>
                <a:latin typeface="Calibri" pitchFamily="34" charset="0"/>
              </a:rPr>
              <a:t>	</a:t>
            </a:r>
            <a:endParaRPr lang="pt-BR" sz="1400" b="1" dirty="0">
              <a:solidFill>
                <a:srgbClr val="227485"/>
              </a:solidFill>
              <a:latin typeface="Calibri" pitchFamily="34" charset="0"/>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1722319"/>
            <a:ext cx="7972425" cy="40957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582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sp>
        <p:nvSpPr>
          <p:cNvPr id="5" name="Rectangle 3"/>
          <p:cNvSpPr txBox="1">
            <a:spLocks noChangeArrowheads="1"/>
          </p:cNvSpPr>
          <p:nvPr/>
        </p:nvSpPr>
        <p:spPr>
          <a:xfrm>
            <a:off x="376238" y="396654"/>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400" b="1" dirty="0">
                <a:solidFill>
                  <a:srgbClr val="227485"/>
                </a:solidFill>
                <a:latin typeface="Calibri" pitchFamily="34" charset="0"/>
                <a:cs typeface="+mn-cs"/>
              </a:rPr>
              <a:t>O acesso ao </a:t>
            </a:r>
            <a:r>
              <a:rPr lang="pt-BR" sz="1400" b="1" dirty="0" smtClean="0">
                <a:solidFill>
                  <a:srgbClr val="227485"/>
                </a:solidFill>
                <a:latin typeface="Calibri" pitchFamily="34" charset="0"/>
                <a:cs typeface="+mn-cs"/>
              </a:rPr>
              <a:t>fórum deve </a:t>
            </a:r>
            <a:r>
              <a:rPr lang="pt-BR" sz="1400" b="1" dirty="0">
                <a:solidFill>
                  <a:srgbClr val="227485"/>
                </a:solidFill>
                <a:latin typeface="Calibri" pitchFamily="34" charset="0"/>
                <a:cs typeface="+mn-cs"/>
              </a:rPr>
              <a:t>ser feito primeiramente pelo professor, que deverá criar o fórum da disciplina conforme demonstrado na tela abaixo. Nas disciplinas do novo modelo de pós-graduação, modalidade presencial, apenas 1 (hum) fórum deverá ser aberto e permanecer disponível ao longo de todo o período de andamento da disciplina. </a:t>
            </a: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smtClean="0">
                <a:solidFill>
                  <a:srgbClr val="227485"/>
                </a:solidFill>
                <a:latin typeface="Calibri" pitchFamily="34" charset="0"/>
              </a:rPr>
              <a:t>	</a:t>
            </a:r>
            <a:endParaRPr lang="pt-BR" sz="1400" b="1" dirty="0">
              <a:solidFill>
                <a:srgbClr val="227485"/>
              </a:solidFill>
              <a:latin typeface="Calibri" pitchFamily="34" charset="0"/>
              <a:cs typeface="+mn-cs"/>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265" y="1976578"/>
            <a:ext cx="6728346" cy="3797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438" y="4894586"/>
            <a:ext cx="1285875"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614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81238" y="422362"/>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600" b="1" dirty="0" smtClean="0">
                <a:solidFill>
                  <a:srgbClr val="227485"/>
                </a:solidFill>
                <a:latin typeface="Calibri" pitchFamily="34" charset="0"/>
                <a:cs typeface="+mn-cs"/>
              </a:rPr>
              <a:t>Fóruns para disciplinas online EAD</a:t>
            </a:r>
          </a:p>
          <a:p>
            <a:pPr marL="0" indent="0" algn="just" eaLnBrk="1" hangingPunct="1">
              <a:buNone/>
              <a:defRPr/>
            </a:pPr>
            <a:endParaRPr lang="pt-BR" sz="700" b="1" dirty="0">
              <a:solidFill>
                <a:srgbClr val="227485"/>
              </a:solidFill>
              <a:latin typeface="Calibri" pitchFamily="34" charset="0"/>
              <a:cs typeface="+mn-cs"/>
            </a:endParaRPr>
          </a:p>
          <a:p>
            <a:pPr marL="0" indent="0" algn="just" eaLnBrk="1" hangingPunct="1">
              <a:buNone/>
              <a:defRPr/>
            </a:pPr>
            <a:r>
              <a:rPr lang="pt-BR" sz="1300" b="1" dirty="0">
                <a:solidFill>
                  <a:srgbClr val="227485"/>
                </a:solidFill>
                <a:latin typeface="Calibri" pitchFamily="34" charset="0"/>
                <a:cs typeface="+mn-cs"/>
              </a:rPr>
              <a:t>	</a:t>
            </a:r>
            <a:r>
              <a:rPr lang="pt-BR" sz="1400" b="1" dirty="0" smtClean="0">
                <a:solidFill>
                  <a:srgbClr val="227485"/>
                </a:solidFill>
                <a:latin typeface="Calibri" pitchFamily="34" charset="0"/>
                <a:cs typeface="+mn-cs"/>
              </a:rPr>
              <a:t>Diferente da modalidade presencial, onde o professor deve criar o fórum no </a:t>
            </a:r>
            <a:r>
              <a:rPr lang="pt-BR" sz="1400" b="1" dirty="0" err="1" smtClean="0">
                <a:solidFill>
                  <a:srgbClr val="227485"/>
                </a:solidFill>
                <a:latin typeface="Calibri" pitchFamily="34" charset="0"/>
                <a:cs typeface="+mn-cs"/>
              </a:rPr>
              <a:t>webaula</a:t>
            </a:r>
            <a:r>
              <a:rPr lang="pt-BR" sz="1400" b="1" dirty="0" smtClean="0">
                <a:solidFill>
                  <a:srgbClr val="227485"/>
                </a:solidFill>
                <a:latin typeface="Calibri" pitchFamily="34" charset="0"/>
                <a:cs typeface="+mn-cs"/>
              </a:rPr>
              <a:t> presencial e sob a orientação da Direção Nacional de Pós-graduação, no EAD a operação dos fóruns continua sendo organizada pela equipe EAD. Assim, descreveremos aqui as funções acadêmicas para melhor orientação e condução dos fóruns na modalidade a distância. </a:t>
            </a:r>
          </a:p>
          <a:p>
            <a:pPr marL="0" indent="0" algn="just" eaLnBrk="1" hangingPunct="1">
              <a:buNone/>
              <a:defRPr/>
            </a:pPr>
            <a:endParaRPr lang="pt-BR" sz="700" b="1" dirty="0" smtClean="0">
              <a:solidFill>
                <a:srgbClr val="227485"/>
              </a:solidFill>
              <a:latin typeface="Calibri" pitchFamily="34" charset="0"/>
              <a:cs typeface="+mn-cs"/>
            </a:endParaRPr>
          </a:p>
          <a:p>
            <a:pPr marL="0" indent="0" algn="just" eaLnBrk="1" hangingPunct="1">
              <a:buNone/>
              <a:defRPr/>
            </a:pPr>
            <a:r>
              <a:rPr lang="pt-BR" sz="1600" b="1" dirty="0" smtClean="0">
                <a:solidFill>
                  <a:srgbClr val="227485"/>
                </a:solidFill>
                <a:latin typeface="Calibri" pitchFamily="34" charset="0"/>
                <a:cs typeface="+mn-cs"/>
              </a:rPr>
              <a:t>Tema </a:t>
            </a:r>
            <a:r>
              <a:rPr lang="pt-BR" sz="1600" b="1" dirty="0">
                <a:solidFill>
                  <a:srgbClr val="227485"/>
                </a:solidFill>
                <a:latin typeface="Calibri" pitchFamily="34" charset="0"/>
                <a:cs typeface="+mn-cs"/>
              </a:rPr>
              <a:t>dos Fóruns:</a:t>
            </a:r>
          </a:p>
          <a:p>
            <a:pPr marL="0" indent="0" algn="just" eaLnBrk="1" hangingPunct="1">
              <a:buNone/>
              <a:defRPr/>
            </a:pPr>
            <a:r>
              <a:rPr lang="pt-BR" sz="1400" b="1" dirty="0" smtClean="0">
                <a:solidFill>
                  <a:srgbClr val="227485"/>
                </a:solidFill>
                <a:latin typeface="Calibri" pitchFamily="34" charset="0"/>
                <a:cs typeface="+mn-cs"/>
              </a:rPr>
              <a:t>	Fóruns </a:t>
            </a:r>
            <a:r>
              <a:rPr lang="pt-BR" sz="1400" b="1" dirty="0">
                <a:solidFill>
                  <a:srgbClr val="227485"/>
                </a:solidFill>
                <a:latin typeface="Calibri" pitchFamily="34" charset="0"/>
                <a:cs typeface="+mn-cs"/>
              </a:rPr>
              <a:t>devem ser iniciados com uma contextualização do </a:t>
            </a:r>
            <a:r>
              <a:rPr lang="pt-BR" sz="1400" b="1" dirty="0" smtClean="0">
                <a:solidFill>
                  <a:srgbClr val="227485"/>
                </a:solidFill>
                <a:latin typeface="Calibri" pitchFamily="34" charset="0"/>
                <a:cs typeface="+mn-cs"/>
              </a:rPr>
              <a:t>tutor, podendo ser o texto  do </a:t>
            </a:r>
            <a:r>
              <a:rPr lang="pt-BR" sz="1400" b="1" dirty="0" err="1">
                <a:solidFill>
                  <a:srgbClr val="227485"/>
                </a:solidFill>
                <a:latin typeface="Calibri" pitchFamily="34" charset="0"/>
                <a:cs typeface="+mn-cs"/>
              </a:rPr>
              <a:t>t</a:t>
            </a:r>
            <a:r>
              <a:rPr lang="pt-BR" sz="1400" b="1" dirty="0" err="1" smtClean="0">
                <a:solidFill>
                  <a:srgbClr val="227485"/>
                </a:solidFill>
                <a:latin typeface="Calibri" pitchFamily="34" charset="0"/>
                <a:cs typeface="+mn-cs"/>
              </a:rPr>
              <a:t>emplate</a:t>
            </a:r>
            <a:r>
              <a:rPr lang="pt-BR" sz="1400" b="1" dirty="0" smtClean="0">
                <a:solidFill>
                  <a:srgbClr val="227485"/>
                </a:solidFill>
                <a:latin typeface="Calibri" pitchFamily="34" charset="0"/>
                <a:cs typeface="+mn-cs"/>
              </a:rPr>
              <a:t> </a:t>
            </a:r>
            <a:r>
              <a:rPr lang="pt-BR" sz="1400" b="1" dirty="0">
                <a:solidFill>
                  <a:srgbClr val="227485"/>
                </a:solidFill>
                <a:latin typeface="Calibri" pitchFamily="34" charset="0"/>
                <a:cs typeface="+mn-cs"/>
              </a:rPr>
              <a:t>da Disciplina.  </a:t>
            </a:r>
          </a:p>
          <a:p>
            <a:pPr marL="0" indent="0" algn="just" eaLnBrk="1" hangingPunct="1">
              <a:buNone/>
              <a:defRPr/>
            </a:pPr>
            <a:endParaRPr lang="pt-BR" sz="700" b="1" dirty="0">
              <a:solidFill>
                <a:srgbClr val="227485"/>
              </a:solidFill>
              <a:latin typeface="Calibri" pitchFamily="34" charset="0"/>
              <a:cs typeface="+mn-cs"/>
            </a:endParaRPr>
          </a:p>
          <a:p>
            <a:pPr marL="0" indent="0" algn="just" eaLnBrk="1" hangingPunct="1">
              <a:buNone/>
              <a:defRPr/>
            </a:pPr>
            <a:r>
              <a:rPr lang="pt-BR" sz="1600" b="1" dirty="0">
                <a:solidFill>
                  <a:srgbClr val="227485"/>
                </a:solidFill>
                <a:latin typeface="Calibri" pitchFamily="34" charset="0"/>
                <a:cs typeface="+mn-cs"/>
              </a:rPr>
              <a:t>Número e Duração dos Fóruns:</a:t>
            </a:r>
          </a:p>
          <a:p>
            <a:pPr marL="0" indent="0" algn="just" eaLnBrk="1" hangingPunct="1">
              <a:buNone/>
              <a:defRPr/>
            </a:pPr>
            <a:r>
              <a:rPr lang="pt-BR" sz="1600" b="1" dirty="0" smtClean="0">
                <a:solidFill>
                  <a:srgbClr val="227485"/>
                </a:solidFill>
                <a:latin typeface="Calibri" pitchFamily="34" charset="0"/>
                <a:cs typeface="+mn-cs"/>
              </a:rPr>
              <a:t>	</a:t>
            </a:r>
            <a:r>
              <a:rPr lang="pt-BR" sz="1400" b="1" dirty="0" smtClean="0">
                <a:solidFill>
                  <a:srgbClr val="227485"/>
                </a:solidFill>
                <a:latin typeface="Calibri" pitchFamily="34" charset="0"/>
                <a:cs typeface="+mn-cs"/>
              </a:rPr>
              <a:t>a) Fórum </a:t>
            </a:r>
            <a:r>
              <a:rPr lang="pt-BR" sz="1400" b="1" dirty="0">
                <a:solidFill>
                  <a:srgbClr val="227485"/>
                </a:solidFill>
                <a:latin typeface="Calibri" pitchFamily="34" charset="0"/>
                <a:cs typeface="+mn-cs"/>
              </a:rPr>
              <a:t>de integração: apenas no inicio da disciplina : 10 dias ( exceção para a primeira disciplina </a:t>
            </a:r>
            <a:r>
              <a:rPr lang="pt-BR" sz="1400" b="1" dirty="0" smtClean="0">
                <a:solidFill>
                  <a:srgbClr val="227485"/>
                </a:solidFill>
                <a:latin typeface="Calibri" pitchFamily="34" charset="0"/>
                <a:cs typeface="+mn-cs"/>
              </a:rPr>
              <a:t>		do </a:t>
            </a:r>
            <a:r>
              <a:rPr lang="pt-BR" sz="1400" b="1" dirty="0">
                <a:solidFill>
                  <a:srgbClr val="227485"/>
                </a:solidFill>
                <a:latin typeface="Calibri" pitchFamily="34" charset="0"/>
                <a:cs typeface="+mn-cs"/>
              </a:rPr>
              <a:t>período onde ficaria durante todo o período de captação);</a:t>
            </a:r>
          </a:p>
          <a:p>
            <a:pPr marL="0" indent="0" algn="just" eaLnBrk="1" hangingPunct="1">
              <a:buNone/>
              <a:defRPr/>
            </a:pPr>
            <a:r>
              <a:rPr lang="pt-BR" sz="1400" b="1" dirty="0" smtClean="0">
                <a:solidFill>
                  <a:srgbClr val="227485"/>
                </a:solidFill>
                <a:latin typeface="Calibri" pitchFamily="34" charset="0"/>
                <a:cs typeface="+mn-cs"/>
              </a:rPr>
              <a:t>	b) Fórum </a:t>
            </a:r>
            <a:r>
              <a:rPr lang="pt-BR" sz="1400" b="1" dirty="0">
                <a:solidFill>
                  <a:srgbClr val="227485"/>
                </a:solidFill>
                <a:latin typeface="Calibri" pitchFamily="34" charset="0"/>
                <a:cs typeface="+mn-cs"/>
              </a:rPr>
              <a:t>das aulas e artigos : </a:t>
            </a:r>
            <a:endParaRPr lang="pt-BR" sz="1400" b="1" dirty="0" smtClean="0">
              <a:solidFill>
                <a:srgbClr val="227485"/>
              </a:solidFill>
              <a:latin typeface="Calibri" pitchFamily="34" charset="0"/>
              <a:cs typeface="+mn-cs"/>
            </a:endParaRPr>
          </a:p>
          <a:p>
            <a:pPr lvl="1" algn="just" eaLnBrk="1" hangingPunct="1">
              <a:defRPr/>
            </a:pPr>
            <a:r>
              <a:rPr lang="pt-BR" sz="1200" b="1" dirty="0" smtClean="0">
                <a:solidFill>
                  <a:srgbClr val="227485"/>
                </a:solidFill>
                <a:latin typeface="Calibri" pitchFamily="34" charset="0"/>
                <a:cs typeface="+mn-cs"/>
              </a:rPr>
              <a:t>disciplinas </a:t>
            </a:r>
            <a:r>
              <a:rPr lang="pt-BR" sz="1200" b="1" dirty="0">
                <a:solidFill>
                  <a:srgbClr val="227485"/>
                </a:solidFill>
                <a:latin typeface="Calibri" pitchFamily="34" charset="0"/>
                <a:cs typeface="+mn-cs"/>
              </a:rPr>
              <a:t>com 4 aulas e 1 artigo: 1 fórum aberto durante todo o período da </a:t>
            </a:r>
            <a:r>
              <a:rPr lang="pt-BR" sz="1200" b="1" dirty="0" smtClean="0">
                <a:solidFill>
                  <a:srgbClr val="227485"/>
                </a:solidFill>
                <a:latin typeface="Calibri" pitchFamily="34" charset="0"/>
                <a:cs typeface="+mn-cs"/>
              </a:rPr>
              <a:t>disciplina;</a:t>
            </a:r>
          </a:p>
          <a:p>
            <a:pPr lvl="1" algn="just" eaLnBrk="1" hangingPunct="1">
              <a:defRPr/>
            </a:pPr>
            <a:r>
              <a:rPr lang="pt-BR" sz="1200" b="1" dirty="0" smtClean="0">
                <a:solidFill>
                  <a:srgbClr val="227485"/>
                </a:solidFill>
                <a:latin typeface="Calibri" pitchFamily="34" charset="0"/>
                <a:cs typeface="+mn-cs"/>
              </a:rPr>
              <a:t>disciplinas </a:t>
            </a:r>
            <a:r>
              <a:rPr lang="pt-BR" sz="1200" b="1" dirty="0">
                <a:solidFill>
                  <a:srgbClr val="227485"/>
                </a:solidFill>
                <a:latin typeface="Calibri" pitchFamily="34" charset="0"/>
                <a:cs typeface="+mn-cs"/>
              </a:rPr>
              <a:t>com 8 aulas e 2 artigos: 2 fóruns; cada fórum  aberto  metade do tempo da disciplina. </a:t>
            </a:r>
            <a:r>
              <a:rPr lang="pt-BR" sz="1200" b="1" dirty="0">
                <a:solidFill>
                  <a:srgbClr val="227485"/>
                </a:solidFill>
                <a:latin typeface="Calibri" pitchFamily="34" charset="0"/>
              </a:rPr>
              <a:t> </a:t>
            </a:r>
            <a:r>
              <a:rPr lang="pt-BR" sz="1200" b="1" dirty="0" smtClean="0">
                <a:solidFill>
                  <a:srgbClr val="227485"/>
                </a:solidFill>
                <a:latin typeface="Calibri" pitchFamily="34" charset="0"/>
                <a:cs typeface="+mn-cs"/>
              </a:rPr>
              <a:t>O </a:t>
            </a:r>
            <a:r>
              <a:rPr lang="pt-BR" sz="1200" b="1" dirty="0">
                <a:solidFill>
                  <a:srgbClr val="227485"/>
                </a:solidFill>
                <a:latin typeface="Calibri" pitchFamily="34" charset="0"/>
                <a:cs typeface="+mn-cs"/>
              </a:rPr>
              <a:t>primeiro fórum para as primeiras 4 aulas e o primeiro artigo. O segundo fórum para as aulas de 4 a 8 e o segundo artigo</a:t>
            </a:r>
            <a:r>
              <a:rPr lang="pt-BR" sz="1200" b="1" dirty="0" smtClean="0">
                <a:solidFill>
                  <a:srgbClr val="227485"/>
                </a:solidFill>
                <a:latin typeface="Calibri" pitchFamily="34" charset="0"/>
                <a:cs typeface="+mn-cs"/>
              </a:rPr>
              <a:t>.</a:t>
            </a:r>
          </a:p>
          <a:p>
            <a:pPr marL="457200" lvl="1" indent="0" algn="just" eaLnBrk="1" hangingPunct="1">
              <a:buNone/>
              <a:defRPr/>
            </a:pPr>
            <a:r>
              <a:rPr lang="pt-BR" sz="1400" b="1" dirty="0" smtClean="0">
                <a:solidFill>
                  <a:srgbClr val="227485"/>
                </a:solidFill>
                <a:latin typeface="Calibri" pitchFamily="34" charset="0"/>
              </a:rPr>
              <a:t>c</a:t>
            </a:r>
            <a:r>
              <a:rPr lang="pt-BR" sz="1400" b="1" dirty="0">
                <a:solidFill>
                  <a:srgbClr val="227485"/>
                </a:solidFill>
                <a:latin typeface="Calibri" pitchFamily="34" charset="0"/>
              </a:rPr>
              <a:t>) Fórum de estudo de caso: disciplinas com 1 caso, o fórum fica aberto durante todo o período da 	disciplina; disciplinas com 2 casos  metade do tempo da disciplina para cada caso.</a:t>
            </a:r>
          </a:p>
          <a:p>
            <a:pPr marL="457200" lvl="1"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smtClean="0">
                <a:solidFill>
                  <a:srgbClr val="227485"/>
                </a:solidFill>
                <a:latin typeface="Calibri" pitchFamily="34" charset="0"/>
              </a:rPr>
              <a:t>	</a:t>
            </a: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245613" y="232393"/>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spTree>
    <p:extLst>
      <p:ext uri="{BB962C8B-B14F-4D97-AF65-F5344CB8AC3E}">
        <p14:creationId xmlns:p14="http://schemas.microsoft.com/office/powerpoint/2010/main" val="2221626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71240" y="807657"/>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r>
              <a:rPr lang="pt-BR" sz="1600" b="1" dirty="0" smtClean="0">
                <a:solidFill>
                  <a:srgbClr val="227485"/>
                </a:solidFill>
                <a:latin typeface="Calibri" pitchFamily="34" charset="0"/>
                <a:cs typeface="+mn-cs"/>
              </a:rPr>
              <a:t>Fichamento </a:t>
            </a:r>
            <a:endParaRPr lang="pt-BR" sz="1400" b="1" dirty="0" smtClean="0">
              <a:solidFill>
                <a:srgbClr val="227485"/>
              </a:solidFill>
              <a:latin typeface="Calibri" pitchFamily="34" charset="0"/>
              <a:cs typeface="+mn-cs"/>
            </a:endParaRPr>
          </a:p>
          <a:p>
            <a:pPr marL="0" indent="0" algn="just" eaLnBrk="1" hangingPunct="1">
              <a:buNone/>
              <a:defRPr/>
            </a:pPr>
            <a:endParaRPr lang="pt-BR" sz="1100" b="1" dirty="0" smtClean="0">
              <a:solidFill>
                <a:srgbClr val="227485"/>
              </a:solidFill>
              <a:latin typeface="Calibri" pitchFamily="34" charset="0"/>
              <a:cs typeface="+mn-cs"/>
            </a:endParaRPr>
          </a:p>
          <a:p>
            <a:pPr marL="0" indent="0" algn="just" eaLnBrk="1" hangingPunct="1">
              <a:buNone/>
              <a:defRPr/>
            </a:pPr>
            <a:r>
              <a:rPr lang="pt-BR" sz="1400" b="1" dirty="0" smtClean="0">
                <a:solidFill>
                  <a:srgbClr val="227485"/>
                </a:solidFill>
                <a:latin typeface="Calibri" pitchFamily="34" charset="0"/>
                <a:cs typeface="+mn-cs"/>
              </a:rPr>
              <a:t>	A fim de conceder maior transparência à aferição de notas complementares à prova, o aluno também será avaliado pela elaboração de um trabalho</a:t>
            </a:r>
            <a:r>
              <a:rPr lang="pt-BR" sz="1400" b="1" dirty="0">
                <a:solidFill>
                  <a:srgbClr val="227485"/>
                </a:solidFill>
                <a:latin typeface="Calibri" pitchFamily="34" charset="0"/>
                <a:cs typeface="+mn-cs"/>
              </a:rPr>
              <a:t> </a:t>
            </a:r>
            <a:r>
              <a:rPr lang="pt-BR" sz="1400" b="1" dirty="0" smtClean="0">
                <a:solidFill>
                  <a:srgbClr val="227485"/>
                </a:solidFill>
                <a:latin typeface="Calibri" pitchFamily="34" charset="0"/>
                <a:cs typeface="+mn-cs"/>
              </a:rPr>
              <a:t>no formato de fichamento. </a:t>
            </a:r>
          </a:p>
          <a:p>
            <a:pPr marL="0" indent="0" algn="just" eaLnBrk="1" hangingPunct="1">
              <a:buNone/>
              <a:defRPr/>
            </a:pPr>
            <a:endParaRPr lang="pt-BR" sz="1100" b="1" dirty="0">
              <a:solidFill>
                <a:srgbClr val="227485"/>
              </a:solidFill>
              <a:latin typeface="Calibri" pitchFamily="34" charset="0"/>
              <a:cs typeface="+mn-cs"/>
            </a:endParaRPr>
          </a:p>
          <a:p>
            <a:pPr marL="0" indent="0" algn="just" eaLnBrk="1" hangingPunct="1">
              <a:buNone/>
              <a:defRPr/>
            </a:pPr>
            <a:r>
              <a:rPr lang="pt-BR" sz="1600" b="1" dirty="0" smtClean="0">
                <a:solidFill>
                  <a:srgbClr val="227485"/>
                </a:solidFill>
                <a:latin typeface="Calibri" pitchFamily="34" charset="0"/>
                <a:cs typeface="+mn-cs"/>
              </a:rPr>
              <a:t>Orientações gerais:</a:t>
            </a:r>
          </a:p>
          <a:p>
            <a:pPr algn="just" eaLnBrk="1" hangingPunct="1">
              <a:defRPr/>
            </a:pPr>
            <a:r>
              <a:rPr lang="pt-BR" sz="1300" b="1" dirty="0" smtClean="0">
                <a:solidFill>
                  <a:srgbClr val="227485"/>
                </a:solidFill>
                <a:latin typeface="Calibri" pitchFamily="34" charset="0"/>
                <a:cs typeface="+mn-cs"/>
              </a:rPr>
              <a:t>O fichamento deve ser enviado ao </a:t>
            </a:r>
            <a:r>
              <a:rPr lang="pt-BR" sz="1300" b="1" dirty="0">
                <a:solidFill>
                  <a:srgbClr val="227485"/>
                </a:solidFill>
                <a:latin typeface="Calibri" pitchFamily="34" charset="0"/>
                <a:cs typeface="+mn-cs"/>
              </a:rPr>
              <a:t>final da disciplina pelo ícone TRABALHO </a:t>
            </a:r>
            <a:r>
              <a:rPr lang="pt-BR" sz="1300" b="1" dirty="0" smtClean="0">
                <a:solidFill>
                  <a:srgbClr val="227485"/>
                </a:solidFill>
                <a:latin typeface="Calibri" pitchFamily="34" charset="0"/>
                <a:cs typeface="+mn-cs"/>
              </a:rPr>
              <a:t>disponível </a:t>
            </a:r>
            <a:r>
              <a:rPr lang="pt-BR" sz="1300" b="1" dirty="0">
                <a:solidFill>
                  <a:srgbClr val="227485"/>
                </a:solidFill>
                <a:latin typeface="Calibri" pitchFamily="34" charset="0"/>
                <a:cs typeface="+mn-cs"/>
              </a:rPr>
              <a:t>no sistema</a:t>
            </a:r>
          </a:p>
          <a:p>
            <a:pPr algn="just" eaLnBrk="1" hangingPunct="1">
              <a:defRPr/>
            </a:pPr>
            <a:r>
              <a:rPr lang="pt-BR" sz="1300" b="1" dirty="0">
                <a:solidFill>
                  <a:srgbClr val="227485"/>
                </a:solidFill>
                <a:latin typeface="Calibri" pitchFamily="34" charset="0"/>
                <a:cs typeface="+mn-cs"/>
              </a:rPr>
              <a:t>D</a:t>
            </a:r>
            <a:r>
              <a:rPr lang="pt-BR" sz="1300" b="1" dirty="0" smtClean="0">
                <a:solidFill>
                  <a:srgbClr val="227485"/>
                </a:solidFill>
                <a:latin typeface="Calibri" pitchFamily="34" charset="0"/>
                <a:cs typeface="+mn-cs"/>
              </a:rPr>
              <a:t>isciplinas </a:t>
            </a:r>
            <a:r>
              <a:rPr lang="pt-BR" sz="1300" b="1" dirty="0">
                <a:solidFill>
                  <a:srgbClr val="227485"/>
                </a:solidFill>
                <a:latin typeface="Calibri" pitchFamily="34" charset="0"/>
                <a:cs typeface="+mn-cs"/>
              </a:rPr>
              <a:t>com </a:t>
            </a:r>
            <a:r>
              <a:rPr lang="pt-BR" sz="1300" b="1" dirty="0" smtClean="0">
                <a:solidFill>
                  <a:srgbClr val="227485"/>
                </a:solidFill>
                <a:latin typeface="Calibri" pitchFamily="34" charset="0"/>
                <a:cs typeface="+mn-cs"/>
              </a:rPr>
              <a:t>1 </a:t>
            </a:r>
            <a:r>
              <a:rPr lang="pt-BR" sz="1300" b="1" dirty="0">
                <a:solidFill>
                  <a:srgbClr val="227485"/>
                </a:solidFill>
                <a:latin typeface="Calibri" pitchFamily="34" charset="0"/>
                <a:cs typeface="+mn-cs"/>
              </a:rPr>
              <a:t>caso, o trabalho deve conter no máximo 2 (duas) </a:t>
            </a:r>
            <a:r>
              <a:rPr lang="pt-BR" sz="1300" b="1" dirty="0" smtClean="0">
                <a:solidFill>
                  <a:srgbClr val="227485"/>
                </a:solidFill>
                <a:latin typeface="Calibri" pitchFamily="34" charset="0"/>
                <a:cs typeface="+mn-cs"/>
              </a:rPr>
              <a:t>páginas</a:t>
            </a:r>
            <a:endParaRPr lang="pt-BR" sz="1300" b="1" dirty="0">
              <a:solidFill>
                <a:srgbClr val="227485"/>
              </a:solidFill>
              <a:latin typeface="Calibri" pitchFamily="34" charset="0"/>
              <a:cs typeface="+mn-cs"/>
            </a:endParaRPr>
          </a:p>
          <a:p>
            <a:pPr algn="just" eaLnBrk="1" hangingPunct="1">
              <a:defRPr/>
            </a:pPr>
            <a:r>
              <a:rPr lang="pt-BR" sz="1300" b="1" dirty="0">
                <a:solidFill>
                  <a:srgbClr val="227485"/>
                </a:solidFill>
                <a:latin typeface="Calibri" pitchFamily="34" charset="0"/>
                <a:cs typeface="+mn-cs"/>
              </a:rPr>
              <a:t>D</a:t>
            </a:r>
            <a:r>
              <a:rPr lang="pt-BR" sz="1300" b="1" dirty="0" smtClean="0">
                <a:solidFill>
                  <a:srgbClr val="227485"/>
                </a:solidFill>
                <a:latin typeface="Calibri" pitchFamily="34" charset="0"/>
                <a:cs typeface="+mn-cs"/>
              </a:rPr>
              <a:t>isciplinas </a:t>
            </a:r>
            <a:r>
              <a:rPr lang="pt-BR" sz="1300" b="1" dirty="0">
                <a:solidFill>
                  <a:srgbClr val="227485"/>
                </a:solidFill>
                <a:latin typeface="Calibri" pitchFamily="34" charset="0"/>
                <a:cs typeface="+mn-cs"/>
              </a:rPr>
              <a:t>com 2 casos, o trabalho deve conter no máximo 4 (quatro) páginas, sendo no máximo duas páginas para cada </a:t>
            </a:r>
            <a:r>
              <a:rPr lang="pt-BR" sz="1300" b="1" dirty="0" smtClean="0">
                <a:solidFill>
                  <a:srgbClr val="227485"/>
                </a:solidFill>
                <a:latin typeface="Calibri" pitchFamily="34" charset="0"/>
                <a:cs typeface="+mn-cs"/>
              </a:rPr>
              <a:t>caso</a:t>
            </a:r>
            <a:r>
              <a:rPr lang="pt-BR" sz="1300" b="1" dirty="0">
                <a:solidFill>
                  <a:srgbClr val="227485"/>
                </a:solidFill>
                <a:latin typeface="Calibri" pitchFamily="34" charset="0"/>
                <a:cs typeface="+mn-cs"/>
              </a:rPr>
              <a:t>.</a:t>
            </a:r>
            <a:endParaRPr lang="pt-BR" sz="1300" b="1" dirty="0" smtClean="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400" b="1" dirty="0">
                <a:solidFill>
                  <a:srgbClr val="227485"/>
                </a:solidFill>
                <a:latin typeface="Calibri" pitchFamily="34" charset="0"/>
                <a:cs typeface="+mn-cs"/>
              </a:rPr>
              <a:t> </a:t>
            </a: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smtClean="0">
                <a:solidFill>
                  <a:srgbClr val="227485"/>
                </a:solidFill>
                <a:latin typeface="Calibri" pitchFamily="34" charset="0"/>
              </a:rPr>
              <a:t>	</a:t>
            </a: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742" y="3443326"/>
            <a:ext cx="3006578" cy="22549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440" y="3692706"/>
            <a:ext cx="3006578" cy="22549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5180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94988" y="476769"/>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600" b="1" dirty="0" smtClean="0">
              <a:solidFill>
                <a:srgbClr val="227485"/>
              </a:solidFill>
              <a:latin typeface="Calibri" pitchFamily="34" charset="0"/>
              <a:cs typeface="+mn-cs"/>
            </a:endParaRPr>
          </a:p>
          <a:p>
            <a:pPr marL="0" indent="0" algn="just" eaLnBrk="1" hangingPunct="1">
              <a:buNone/>
              <a:defRPr/>
            </a:pPr>
            <a:r>
              <a:rPr lang="pt-BR" sz="1600" b="1" dirty="0">
                <a:solidFill>
                  <a:srgbClr val="227485"/>
                </a:solidFill>
                <a:latin typeface="Calibri" pitchFamily="34" charset="0"/>
                <a:cs typeface="+mn-cs"/>
              </a:rPr>
              <a:t>O QUE É UM FICHAMENTO ?</a:t>
            </a:r>
          </a:p>
          <a:p>
            <a:pPr marL="0" indent="0" algn="just" eaLnBrk="1" hangingPunct="1">
              <a:buNone/>
              <a:defRPr/>
            </a:pPr>
            <a:r>
              <a:rPr lang="pt-BR" sz="1400" b="1" dirty="0">
                <a:solidFill>
                  <a:srgbClr val="227485"/>
                </a:solidFill>
                <a:latin typeface="Calibri" pitchFamily="34" charset="0"/>
                <a:cs typeface="+mn-cs"/>
              </a:rPr>
              <a:t>	O fichamento é uma técnica de trabalho que consiste no registro sintético e documentado das ideias s e/ou informações mais relevantes (para o leitor) de uma obra científica, filosófica, literária ou mesmo de uma matéria jornalística. </a:t>
            </a:r>
            <a:endParaRPr lang="pt-BR" sz="1400" b="1" dirty="0" smtClean="0">
              <a:solidFill>
                <a:srgbClr val="227485"/>
              </a:solidFill>
              <a:latin typeface="Calibri" pitchFamily="34" charset="0"/>
              <a:cs typeface="+mn-cs"/>
            </a:endParaRPr>
          </a:p>
          <a:p>
            <a:pPr marL="0" indent="0" algn="just" eaLnBrk="1" hangingPunct="1">
              <a:buNone/>
              <a:defRPr/>
            </a:pPr>
            <a:endParaRPr lang="pt-BR" sz="800" b="1" dirty="0">
              <a:solidFill>
                <a:srgbClr val="227485"/>
              </a:solidFill>
              <a:latin typeface="Calibri" pitchFamily="34" charset="0"/>
              <a:cs typeface="+mn-cs"/>
            </a:endParaRPr>
          </a:p>
          <a:p>
            <a:pPr marL="0" indent="0" algn="just" eaLnBrk="1" hangingPunct="1">
              <a:buNone/>
              <a:defRPr/>
            </a:pPr>
            <a:r>
              <a:rPr lang="pt-BR" sz="1400" b="1" dirty="0">
                <a:solidFill>
                  <a:srgbClr val="227485"/>
                </a:solidFill>
                <a:latin typeface="Calibri" pitchFamily="34" charset="0"/>
                <a:cs typeface="+mn-cs"/>
              </a:rPr>
              <a:t>	Fichar um texto significa sintetizá-lo, o que requer a leitura atenta do texto, sua compreensão, a identificação das ideias principais e seu registro escrito de modo conciso, coerente e objetivo. Pode-se dizer que esse registro escrito – o fichamento – é um novo texto, cujo autor é o “</a:t>
            </a:r>
            <a:r>
              <a:rPr lang="pt-BR" sz="1400" b="1" dirty="0" err="1">
                <a:solidFill>
                  <a:srgbClr val="227485"/>
                </a:solidFill>
                <a:latin typeface="Calibri" pitchFamily="34" charset="0"/>
                <a:cs typeface="+mn-cs"/>
              </a:rPr>
              <a:t>fichador</a:t>
            </a:r>
            <a:r>
              <a:rPr lang="pt-BR" sz="1400" b="1" dirty="0">
                <a:solidFill>
                  <a:srgbClr val="227485"/>
                </a:solidFill>
                <a:latin typeface="Calibri" pitchFamily="34" charset="0"/>
                <a:cs typeface="+mn-cs"/>
              </a:rPr>
              <a:t>”, seja ele aluno ou professor. Assim sendo, os fichamentos ou relatórios de leitura, além de possibilitar a organização dos textos pesquisados e a seleção dos dados mais importantes desses textos, funcionam como método de aprendizagem e memorização dos conteúdos, constituindo-se em instrumento básico para a redação de trabalhos científicos</a:t>
            </a:r>
            <a:r>
              <a:rPr lang="pt-BR" sz="1400" b="1" dirty="0" smtClean="0">
                <a:solidFill>
                  <a:srgbClr val="227485"/>
                </a:solidFill>
                <a:latin typeface="Calibri" pitchFamily="34" charset="0"/>
                <a:cs typeface="+mn-cs"/>
              </a:rPr>
              <a:t>.</a:t>
            </a:r>
          </a:p>
          <a:p>
            <a:pPr marL="0" indent="0" algn="just" eaLnBrk="1" hangingPunct="1">
              <a:buNone/>
              <a:defRPr/>
            </a:pPr>
            <a:endParaRPr lang="pt-BR" sz="800" b="1" dirty="0">
              <a:solidFill>
                <a:srgbClr val="227485"/>
              </a:solidFill>
              <a:latin typeface="Calibri" pitchFamily="34" charset="0"/>
              <a:cs typeface="+mn-cs"/>
            </a:endParaRPr>
          </a:p>
          <a:p>
            <a:pPr marL="0" indent="0" algn="just" eaLnBrk="1" hangingPunct="1">
              <a:buNone/>
              <a:defRPr/>
            </a:pPr>
            <a:r>
              <a:rPr lang="pt-BR" sz="1400" b="1" dirty="0">
                <a:solidFill>
                  <a:srgbClr val="227485"/>
                </a:solidFill>
                <a:latin typeface="Calibri" pitchFamily="34" charset="0"/>
                <a:cs typeface="+mn-cs"/>
              </a:rPr>
              <a:t>	A principal utilidade da técnica de fichamento, portanto, é otimizar a leitura, seja na pesquisa científica, seja na aprendizagem dos conteúdos das diversas disciplinas que integram o currículo acadêmico. De acordo com Henriques e Medeiros (1999, p.100), o fichamento objetiva: </a:t>
            </a:r>
            <a:endParaRPr lang="pt-BR" sz="1400" b="1" dirty="0" smtClean="0">
              <a:solidFill>
                <a:srgbClr val="227485"/>
              </a:solidFill>
              <a:latin typeface="Calibri" pitchFamily="34" charset="0"/>
              <a:cs typeface="+mn-cs"/>
            </a:endParaRPr>
          </a:p>
          <a:p>
            <a:pPr marL="0" indent="0" algn="just" eaLnBrk="1" hangingPunct="1">
              <a:buNone/>
              <a:defRPr/>
            </a:pPr>
            <a:endParaRPr lang="pt-BR" sz="800" b="1" dirty="0">
              <a:solidFill>
                <a:srgbClr val="227485"/>
              </a:solidFill>
              <a:latin typeface="Calibri" pitchFamily="34" charset="0"/>
              <a:cs typeface="+mn-cs"/>
            </a:endParaRPr>
          </a:p>
          <a:p>
            <a:pPr marL="0" indent="0" algn="just" eaLnBrk="1" hangingPunct="1">
              <a:buNone/>
              <a:defRPr/>
            </a:pPr>
            <a:r>
              <a:rPr lang="pt-BR" sz="1400" b="1" dirty="0">
                <a:solidFill>
                  <a:srgbClr val="227485"/>
                </a:solidFill>
                <a:latin typeface="Calibri" pitchFamily="34" charset="0"/>
                <a:cs typeface="+mn-cs"/>
              </a:rPr>
              <a:t>		a) identificar as obras consultadas; </a:t>
            </a:r>
          </a:p>
          <a:p>
            <a:pPr marL="0" indent="0" algn="just" eaLnBrk="1" hangingPunct="1">
              <a:buNone/>
              <a:defRPr/>
            </a:pPr>
            <a:r>
              <a:rPr lang="pt-BR" sz="1400" b="1" dirty="0">
                <a:solidFill>
                  <a:srgbClr val="227485"/>
                </a:solidFill>
                <a:latin typeface="Calibri" pitchFamily="34" charset="0"/>
                <a:cs typeface="+mn-cs"/>
              </a:rPr>
              <a:t>		b) registrar o conteúdo das obras; </a:t>
            </a:r>
          </a:p>
          <a:p>
            <a:pPr marL="0" indent="0" algn="just" eaLnBrk="1" hangingPunct="1">
              <a:buNone/>
              <a:defRPr/>
            </a:pPr>
            <a:r>
              <a:rPr lang="pt-BR" sz="1400" b="1" dirty="0">
                <a:solidFill>
                  <a:srgbClr val="227485"/>
                </a:solidFill>
                <a:latin typeface="Calibri" pitchFamily="34" charset="0"/>
                <a:cs typeface="+mn-cs"/>
              </a:rPr>
              <a:t>		c) registrar as reflexões proporcionadas pelo material de leitura; </a:t>
            </a:r>
          </a:p>
          <a:p>
            <a:pPr marL="0" indent="0" algn="just" eaLnBrk="1" hangingPunct="1">
              <a:buNone/>
              <a:defRPr/>
            </a:pPr>
            <a:r>
              <a:rPr lang="pt-BR" sz="1400" b="1" dirty="0">
                <a:solidFill>
                  <a:srgbClr val="227485"/>
                </a:solidFill>
                <a:latin typeface="Calibri" pitchFamily="34" charset="0"/>
                <a:cs typeface="+mn-cs"/>
              </a:rPr>
              <a:t>		d) organizar as informações colhidas.</a:t>
            </a: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400" b="1" dirty="0">
                <a:solidFill>
                  <a:srgbClr val="227485"/>
                </a:solidFill>
                <a:latin typeface="Calibri" pitchFamily="34" charset="0"/>
                <a:cs typeface="+mn-cs"/>
              </a:rPr>
              <a:t> </a:t>
            </a: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smtClean="0">
                <a:solidFill>
                  <a:srgbClr val="227485"/>
                </a:solidFill>
                <a:latin typeface="Calibri" pitchFamily="34" charset="0"/>
              </a:rPr>
              <a:t>	</a:t>
            </a: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spTree>
    <p:extLst>
      <p:ext uri="{BB962C8B-B14F-4D97-AF65-F5344CB8AC3E}">
        <p14:creationId xmlns:p14="http://schemas.microsoft.com/office/powerpoint/2010/main" val="3110227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6238" y="464894"/>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600" b="1" dirty="0" smtClean="0">
                <a:solidFill>
                  <a:srgbClr val="227485"/>
                </a:solidFill>
                <a:latin typeface="Calibri" pitchFamily="34" charset="0"/>
                <a:cs typeface="+mn-cs"/>
              </a:rPr>
              <a:t>COMO </a:t>
            </a:r>
            <a:r>
              <a:rPr lang="pt-BR" sz="1600" b="1" dirty="0">
                <a:solidFill>
                  <a:srgbClr val="227485"/>
                </a:solidFill>
                <a:latin typeface="Calibri" pitchFamily="34" charset="0"/>
                <a:cs typeface="+mn-cs"/>
              </a:rPr>
              <a:t>FAZER O FICHAMENTO</a:t>
            </a:r>
          </a:p>
          <a:p>
            <a:pPr marL="0" indent="0" algn="just" eaLnBrk="1" hangingPunct="1">
              <a:buNone/>
              <a:defRPr/>
            </a:pPr>
            <a:endParaRPr lang="pt-BR" sz="800" b="1" dirty="0">
              <a:solidFill>
                <a:srgbClr val="227485"/>
              </a:solidFill>
              <a:latin typeface="Calibri" pitchFamily="34" charset="0"/>
              <a:cs typeface="+mn-cs"/>
            </a:endParaRPr>
          </a:p>
          <a:p>
            <a:pPr marL="0" indent="0" algn="just" eaLnBrk="1" hangingPunct="1">
              <a:buNone/>
              <a:defRPr/>
            </a:pPr>
            <a:r>
              <a:rPr lang="pt-BR" sz="1300" b="1" dirty="0" smtClean="0">
                <a:solidFill>
                  <a:srgbClr val="227485"/>
                </a:solidFill>
                <a:latin typeface="Calibri" pitchFamily="34" charset="0"/>
                <a:cs typeface="+mn-cs"/>
              </a:rPr>
              <a:t>	O fichamento </a:t>
            </a:r>
            <a:r>
              <a:rPr lang="pt-BR" sz="1300" b="1" dirty="0">
                <a:solidFill>
                  <a:srgbClr val="227485"/>
                </a:solidFill>
                <a:latin typeface="Calibri" pitchFamily="34" charset="0"/>
                <a:cs typeface="+mn-cs"/>
              </a:rPr>
              <a:t>que é solicitado ao estudante como exercício acadêmico, consiste, em geral, no registro documentado do resumo do texto indicado pelo </a:t>
            </a:r>
            <a:r>
              <a:rPr lang="pt-BR" sz="1300" b="1" dirty="0" smtClean="0">
                <a:solidFill>
                  <a:srgbClr val="227485"/>
                </a:solidFill>
                <a:latin typeface="Calibri" pitchFamily="34" charset="0"/>
                <a:cs typeface="+mn-cs"/>
              </a:rPr>
              <a:t>professor. Assim</a:t>
            </a:r>
            <a:r>
              <a:rPr lang="pt-BR" sz="1300" b="1" dirty="0">
                <a:solidFill>
                  <a:srgbClr val="227485"/>
                </a:solidFill>
                <a:latin typeface="Calibri" pitchFamily="34" charset="0"/>
                <a:cs typeface="+mn-cs"/>
              </a:rPr>
              <a:t>, o critério organizador do fichamento será dado pela própria lógica do texto. Nesse caso, o fichamento praticamente se identifica com o Resumo Indicativo, conforme Norma NBR 6028, diferenciando-se apenas na sua apresentação, que pode ser numa ficha manuscrita ou numa folha digitada, mas que, em qualquer caso, deve apresentar os indispensáveis elementos de identificação, dos quais se falará mais </a:t>
            </a:r>
            <a:r>
              <a:rPr lang="pt-BR" sz="1300" b="1" dirty="0" smtClean="0">
                <a:solidFill>
                  <a:srgbClr val="227485"/>
                </a:solidFill>
                <a:latin typeface="Calibri" pitchFamily="34" charset="0"/>
                <a:cs typeface="+mn-cs"/>
              </a:rPr>
              <a:t>adiante.  As </a:t>
            </a:r>
            <a:r>
              <a:rPr lang="pt-BR" sz="1300" b="1" dirty="0">
                <a:solidFill>
                  <a:srgbClr val="227485"/>
                </a:solidFill>
                <a:latin typeface="Calibri" pitchFamily="34" charset="0"/>
                <a:cs typeface="+mn-cs"/>
              </a:rPr>
              <a:t>fichas, </a:t>
            </a:r>
            <a:r>
              <a:rPr lang="pt-BR" sz="1300" b="1" dirty="0" smtClean="0">
                <a:solidFill>
                  <a:srgbClr val="227485"/>
                </a:solidFill>
                <a:latin typeface="Calibri" pitchFamily="34" charset="0"/>
                <a:cs typeface="+mn-cs"/>
              </a:rPr>
              <a:t>digitadas </a:t>
            </a:r>
            <a:r>
              <a:rPr lang="pt-BR" sz="1300" b="1" dirty="0">
                <a:solidFill>
                  <a:srgbClr val="227485"/>
                </a:solidFill>
                <a:latin typeface="Calibri" pitchFamily="34" charset="0"/>
                <a:cs typeface="+mn-cs"/>
              </a:rPr>
              <a:t>em papel </a:t>
            </a:r>
            <a:r>
              <a:rPr lang="pt-BR" sz="1300" b="1" dirty="0" smtClean="0">
                <a:solidFill>
                  <a:srgbClr val="227485"/>
                </a:solidFill>
                <a:latin typeface="Calibri" pitchFamily="34" charset="0"/>
                <a:cs typeface="+mn-cs"/>
              </a:rPr>
              <a:t>A-4, </a:t>
            </a:r>
            <a:r>
              <a:rPr lang="pt-BR" sz="1300" b="1" dirty="0">
                <a:solidFill>
                  <a:srgbClr val="227485"/>
                </a:solidFill>
                <a:latin typeface="Calibri" pitchFamily="34" charset="0"/>
                <a:cs typeface="+mn-cs"/>
              </a:rPr>
              <a:t>devem conter os seguintes  elementos</a:t>
            </a:r>
            <a:r>
              <a:rPr lang="pt-BR" sz="1300" b="1" dirty="0" smtClean="0">
                <a:solidFill>
                  <a:srgbClr val="227485"/>
                </a:solidFill>
                <a:latin typeface="Calibri" pitchFamily="34" charset="0"/>
                <a:cs typeface="+mn-cs"/>
              </a:rPr>
              <a:t>:</a:t>
            </a:r>
          </a:p>
          <a:p>
            <a:pPr marL="0" indent="0" algn="just" eaLnBrk="1" hangingPunct="1">
              <a:buNone/>
              <a:defRPr/>
            </a:pPr>
            <a:endParaRPr lang="pt-BR" sz="13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400" b="1" dirty="0">
                <a:solidFill>
                  <a:srgbClr val="227485"/>
                </a:solidFill>
                <a:latin typeface="Calibri" pitchFamily="34" charset="0"/>
                <a:cs typeface="+mn-cs"/>
              </a:rPr>
              <a:t> </a:t>
            </a: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smtClean="0">
                <a:solidFill>
                  <a:srgbClr val="227485"/>
                </a:solidFill>
                <a:latin typeface="Calibri" pitchFamily="34" charset="0"/>
              </a:rPr>
              <a:t>	</a:t>
            </a: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graphicFrame>
        <p:nvGraphicFramePr>
          <p:cNvPr id="2" name="Tabela 1"/>
          <p:cNvGraphicFramePr>
            <a:graphicFrameLocks noGrp="1"/>
          </p:cNvGraphicFramePr>
          <p:nvPr>
            <p:extLst>
              <p:ext uri="{D42A27DB-BD31-4B8C-83A1-F6EECF244321}">
                <p14:modId xmlns:p14="http://schemas.microsoft.com/office/powerpoint/2010/main" val="3688069691"/>
              </p:ext>
            </p:extLst>
          </p:nvPr>
        </p:nvGraphicFramePr>
        <p:xfrm>
          <a:off x="1094222" y="2572558"/>
          <a:ext cx="7129440" cy="286512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7129440"/>
              </a:tblGrid>
              <a:tr h="0">
                <a:tc>
                  <a:txBody>
                    <a:bodyPr/>
                    <a:lstStyle/>
                    <a:p>
                      <a:pPr algn="just">
                        <a:spcAft>
                          <a:spcPts val="0"/>
                        </a:spcAft>
                      </a:pPr>
                      <a:r>
                        <a:rPr lang="pt-BR" sz="1200" u="sng" dirty="0">
                          <a:effectLst/>
                        </a:rPr>
                        <a:t>Cabeçalho: </a:t>
                      </a:r>
                      <a:r>
                        <a:rPr lang="pt-BR" sz="1200" dirty="0">
                          <a:effectLst/>
                        </a:rPr>
                        <a:t>no alto </a:t>
                      </a:r>
                      <a:r>
                        <a:rPr lang="pt-BR" sz="1200" dirty="0" smtClean="0">
                          <a:effectLst/>
                        </a:rPr>
                        <a:t>da </a:t>
                      </a:r>
                      <a:r>
                        <a:rPr lang="pt-BR" sz="1200" dirty="0">
                          <a:effectLst/>
                        </a:rPr>
                        <a:t>folha, à direita, um título que indica o assunto ao qual a ficha se refere. Pode ser adotado o uso, após o título geral, de um subtítulo. Nos nossos cursos, o título poderá ser o nome da disciplina que apresentou o Caso para estudo e o subtítulo o Estudo de Caso</a:t>
                      </a:r>
                      <a:r>
                        <a:rPr lang="pt-BR" sz="1200" dirty="0" smtClean="0">
                          <a:effectLst/>
                        </a:rPr>
                        <a:t>.</a:t>
                      </a:r>
                    </a:p>
                    <a:p>
                      <a:pPr algn="just">
                        <a:spcAft>
                          <a:spcPts val="0"/>
                        </a:spcAft>
                      </a:pPr>
                      <a:endParaRPr lang="pt-BR" sz="1200" dirty="0">
                        <a:solidFill>
                          <a:srgbClr val="000000"/>
                        </a:solidFill>
                        <a:effectLst/>
                        <a:latin typeface="Futura Lt BT"/>
                        <a:ea typeface="Calibri"/>
                        <a:cs typeface="Futura Lt BT"/>
                      </a:endParaRPr>
                    </a:p>
                  </a:txBody>
                  <a:tcPr marL="68580" marR="68580" marT="0" marB="0"/>
                </a:tc>
              </a:tr>
              <a:tr h="0">
                <a:tc>
                  <a:txBody>
                    <a:bodyPr/>
                    <a:lstStyle/>
                    <a:p>
                      <a:pPr algn="just">
                        <a:spcAft>
                          <a:spcPts val="0"/>
                        </a:spcAft>
                      </a:pPr>
                      <a:r>
                        <a:rPr lang="pt-BR" sz="1200" u="sng" dirty="0">
                          <a:effectLst/>
                        </a:rPr>
                        <a:t>Referência: </a:t>
                      </a:r>
                      <a:r>
                        <a:rPr lang="pt-BR" sz="1200" dirty="0">
                          <a:effectLst/>
                        </a:rPr>
                        <a:t>o segundo elemento da ficha será a referência completa da obra ou do texto ao qual a ficha se refere, conforme Norma NBR 6023</a:t>
                      </a:r>
                      <a:r>
                        <a:rPr lang="pt-BR" sz="1200" dirty="0" smtClean="0">
                          <a:effectLst/>
                        </a:rPr>
                        <a:t>.</a:t>
                      </a:r>
                    </a:p>
                    <a:p>
                      <a:pPr algn="just">
                        <a:spcAft>
                          <a:spcPts val="0"/>
                        </a:spcAft>
                      </a:pPr>
                      <a:endParaRPr lang="pt-BR" sz="300" dirty="0">
                        <a:solidFill>
                          <a:srgbClr val="000000"/>
                        </a:solidFill>
                        <a:effectLst/>
                        <a:latin typeface="Futura Lt BT"/>
                        <a:ea typeface="Calibri"/>
                        <a:cs typeface="Futura Lt BT"/>
                      </a:endParaRPr>
                    </a:p>
                  </a:txBody>
                  <a:tcPr marL="68580" marR="68580" marT="0" marB="0"/>
                </a:tc>
              </a:tr>
              <a:tr h="0">
                <a:tc>
                  <a:txBody>
                    <a:bodyPr/>
                    <a:lstStyle/>
                    <a:p>
                      <a:pPr algn="just">
                        <a:spcAft>
                          <a:spcPts val="0"/>
                        </a:spcAft>
                      </a:pPr>
                      <a:r>
                        <a:rPr lang="pt-BR" sz="1200" u="sng" dirty="0" smtClean="0">
                          <a:effectLst/>
                        </a:rPr>
                        <a:t>Texto </a:t>
                      </a:r>
                      <a:r>
                        <a:rPr lang="pt-BR" sz="1200" u="sng" dirty="0">
                          <a:effectLst/>
                        </a:rPr>
                        <a:t>do aluno:</a:t>
                      </a:r>
                      <a:r>
                        <a:rPr lang="pt-BR" sz="1200" dirty="0">
                          <a:effectLst/>
                        </a:rPr>
                        <a:t>  o conteúdo propriamente dito, que variará conforme o tipo de fichamento que o estudante ou pesquisador pretenda fazer. Apresenta uma síntese bem clara e concisa das ideias principais do autor ou um resumo dos aspectos essenciais da obra.</a:t>
                      </a:r>
                    </a:p>
                    <a:p>
                      <a:pPr algn="just">
                        <a:spcAft>
                          <a:spcPts val="0"/>
                        </a:spcAft>
                      </a:pPr>
                      <a:r>
                        <a:rPr lang="pt-BR" sz="1200" dirty="0">
                          <a:effectLst/>
                        </a:rPr>
                        <a:t> </a:t>
                      </a:r>
                    </a:p>
                    <a:p>
                      <a:pPr algn="just">
                        <a:spcAft>
                          <a:spcPts val="0"/>
                        </a:spcAft>
                      </a:pPr>
                      <a:r>
                        <a:rPr lang="pt-BR" sz="1200" u="sng" dirty="0">
                          <a:effectLst/>
                        </a:rPr>
                        <a:t>Características: </a:t>
                      </a:r>
                    </a:p>
                    <a:p>
                      <a:pPr algn="just">
                        <a:spcAft>
                          <a:spcPts val="0"/>
                        </a:spcAft>
                      </a:pPr>
                      <a:r>
                        <a:rPr lang="pt-BR" sz="1200" dirty="0">
                          <a:effectLst/>
                        </a:rPr>
                        <a:t>Não é um sumário, mas exposição abreviada das ideias do autor; · </a:t>
                      </a:r>
                    </a:p>
                    <a:p>
                      <a:pPr algn="just">
                        <a:spcAft>
                          <a:spcPts val="0"/>
                        </a:spcAft>
                      </a:pPr>
                      <a:r>
                        <a:rPr lang="pt-BR" sz="1200" dirty="0">
                          <a:effectLst/>
                        </a:rPr>
                        <a:t>Não é transcrição, mas é elaborada pelo leitor, com suas próprias palavras; · </a:t>
                      </a:r>
                    </a:p>
                    <a:p>
                      <a:pPr algn="just">
                        <a:spcAft>
                          <a:spcPts val="0"/>
                        </a:spcAft>
                      </a:pPr>
                      <a:r>
                        <a:rPr lang="pt-BR" sz="1200" dirty="0">
                          <a:effectLst/>
                        </a:rPr>
                        <a:t>Quanto à sua extensão, em nossos cursos cada fichamento deverá ter no mínimo duas páginas.</a:t>
                      </a:r>
                    </a:p>
                    <a:p>
                      <a:pPr algn="just">
                        <a:spcAft>
                          <a:spcPts val="0"/>
                        </a:spcAft>
                      </a:pPr>
                      <a:endParaRPr lang="pt-BR" sz="300" u="none" strike="noStrike" dirty="0" smtClean="0">
                        <a:effectLst/>
                      </a:endParaRPr>
                    </a:p>
                  </a:txBody>
                  <a:tcPr marL="68580" marR="68580" marT="0" marB="0"/>
                </a:tc>
              </a:tr>
              <a:tr h="0">
                <a:tc>
                  <a:txBody>
                    <a:bodyPr/>
                    <a:lstStyle/>
                    <a:p>
                      <a:pPr algn="just">
                        <a:spcAft>
                          <a:spcPts val="0"/>
                        </a:spcAft>
                      </a:pPr>
                      <a:r>
                        <a:rPr lang="pt-BR" sz="1200" u="sng" dirty="0">
                          <a:effectLst/>
                        </a:rPr>
                        <a:t>Local: </a:t>
                      </a:r>
                      <a:r>
                        <a:rPr lang="pt-BR" sz="1200" dirty="0">
                          <a:effectLst/>
                        </a:rPr>
                        <a:t>: onde a obra está disponível</a:t>
                      </a:r>
                      <a:r>
                        <a:rPr lang="pt-BR" sz="1200" dirty="0" smtClean="0">
                          <a:effectLst/>
                        </a:rPr>
                        <a:t>.</a:t>
                      </a:r>
                    </a:p>
                    <a:p>
                      <a:pPr algn="just">
                        <a:spcAft>
                          <a:spcPts val="0"/>
                        </a:spcAft>
                      </a:pPr>
                      <a:endParaRPr lang="pt-BR" sz="200" dirty="0">
                        <a:solidFill>
                          <a:srgbClr val="000000"/>
                        </a:solidFill>
                        <a:effectLst/>
                        <a:latin typeface="Futura Lt BT"/>
                        <a:ea typeface="Calibri"/>
                        <a:cs typeface="Futura Lt BT"/>
                      </a:endParaRPr>
                    </a:p>
                  </a:txBody>
                  <a:tcPr marL="68580" marR="68580" marT="0" marB="0"/>
                </a:tc>
              </a:tr>
            </a:tbl>
          </a:graphicData>
        </a:graphic>
      </p:graphicFrame>
    </p:spTree>
    <p:extLst>
      <p:ext uri="{BB962C8B-B14F-4D97-AF65-F5344CB8AC3E}">
        <p14:creationId xmlns:p14="http://schemas.microsoft.com/office/powerpoint/2010/main" val="1430464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6238" y="464894"/>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600" b="1" dirty="0" smtClean="0">
                <a:solidFill>
                  <a:srgbClr val="227485"/>
                </a:solidFill>
                <a:latin typeface="Calibri" pitchFamily="34" charset="0"/>
                <a:cs typeface="+mn-cs"/>
              </a:rPr>
              <a:t>COMO FAZER UM FICHAMENTO</a:t>
            </a:r>
          </a:p>
          <a:p>
            <a:pPr marL="0" indent="0" algn="just" eaLnBrk="1" hangingPunct="1">
              <a:buNone/>
              <a:defRPr/>
            </a:pPr>
            <a:endParaRPr lang="pt-BR" sz="800" b="1" dirty="0" smtClean="0">
              <a:solidFill>
                <a:srgbClr val="227485"/>
              </a:solidFill>
              <a:latin typeface="Calibri" pitchFamily="34" charset="0"/>
              <a:cs typeface="+mn-cs"/>
            </a:endParaRPr>
          </a:p>
          <a:p>
            <a:pPr marL="0" indent="0" algn="just" eaLnBrk="1" hangingPunct="1">
              <a:buNone/>
              <a:defRPr/>
            </a:pPr>
            <a:r>
              <a:rPr lang="pt-BR" sz="1400" b="1" dirty="0" smtClean="0">
                <a:solidFill>
                  <a:srgbClr val="227485"/>
                </a:solidFill>
                <a:latin typeface="Calibri" pitchFamily="34" charset="0"/>
                <a:cs typeface="+mn-cs"/>
              </a:rPr>
              <a:t>Exemplo resumido:</a:t>
            </a:r>
            <a:endParaRPr lang="pt-BR" sz="1400" b="1" dirty="0">
              <a:solidFill>
                <a:srgbClr val="227485"/>
              </a:solidFill>
              <a:latin typeface="Calibri" pitchFamily="34" charset="0"/>
              <a:cs typeface="+mn-cs"/>
            </a:endParaRPr>
          </a:p>
          <a:p>
            <a:pPr marL="0" indent="0" algn="just" eaLnBrk="1" hangingPunct="1">
              <a:buNone/>
              <a:defRPr/>
            </a:pPr>
            <a:endParaRPr lang="pt-BR" sz="800" b="1" dirty="0">
              <a:solidFill>
                <a:srgbClr val="227485"/>
              </a:solidFill>
              <a:latin typeface="Calibri" pitchFamily="34" charset="0"/>
              <a:cs typeface="+mn-cs"/>
            </a:endParaRPr>
          </a:p>
          <a:p>
            <a:pPr marL="0" indent="0" algn="just" eaLnBrk="1" hangingPunct="1">
              <a:buNone/>
              <a:defRPr/>
            </a:pPr>
            <a:endParaRPr lang="pt-BR" sz="13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400" b="1" dirty="0">
                <a:solidFill>
                  <a:srgbClr val="227485"/>
                </a:solidFill>
                <a:latin typeface="Calibri" pitchFamily="34" charset="0"/>
                <a:cs typeface="+mn-cs"/>
              </a:rPr>
              <a:t> </a:t>
            </a: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smtClean="0">
                <a:solidFill>
                  <a:srgbClr val="227485"/>
                </a:solidFill>
                <a:latin typeface="Calibri" pitchFamily="34" charset="0"/>
              </a:rPr>
              <a:t>	</a:t>
            </a: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3404976404"/>
              </p:ext>
            </p:extLst>
          </p:nvPr>
        </p:nvGraphicFramePr>
        <p:xfrm>
          <a:off x="807524" y="1476150"/>
          <a:ext cx="7445828" cy="3600939"/>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7445828"/>
              </a:tblGrid>
              <a:tr h="455542">
                <a:tc>
                  <a:txBody>
                    <a:bodyPr/>
                    <a:lstStyle/>
                    <a:p>
                      <a:pPr algn="just">
                        <a:spcAft>
                          <a:spcPts val="0"/>
                        </a:spcAft>
                      </a:pPr>
                      <a:r>
                        <a:rPr lang="pt-BR" sz="1100" dirty="0">
                          <a:effectLst/>
                        </a:rPr>
                        <a:t>Educação da Mulher: a Perpetuação da Injustiça</a:t>
                      </a:r>
                    </a:p>
                    <a:p>
                      <a:pPr algn="just">
                        <a:spcAft>
                          <a:spcPts val="0"/>
                        </a:spcAft>
                      </a:pPr>
                      <a:r>
                        <a:rPr lang="pt-BR" sz="1100" dirty="0">
                          <a:effectLst/>
                        </a:rPr>
                        <a:t>Histórico do Papel da Mulher na Sociedade</a:t>
                      </a:r>
                    </a:p>
                    <a:p>
                      <a:pPr algn="just">
                        <a:spcAft>
                          <a:spcPts val="0"/>
                        </a:spcAft>
                      </a:pPr>
                      <a:r>
                        <a:rPr lang="pt-BR" sz="1100" u="none" strike="noStrike" dirty="0">
                          <a:effectLst/>
                        </a:rPr>
                        <a:t> </a:t>
                      </a:r>
                      <a:endParaRPr lang="pt-BR" sz="1100" dirty="0">
                        <a:solidFill>
                          <a:srgbClr val="000000"/>
                        </a:solidFill>
                        <a:effectLst/>
                        <a:latin typeface="Futura Lt BT"/>
                        <a:ea typeface="Calibri"/>
                        <a:cs typeface="Futura Lt BT"/>
                      </a:endParaRPr>
                    </a:p>
                  </a:txBody>
                  <a:tcPr marL="65278" marR="65278" marT="0" marB="0"/>
                </a:tc>
              </a:tr>
              <a:tr h="377776">
                <a:tc>
                  <a:txBody>
                    <a:bodyPr/>
                    <a:lstStyle/>
                    <a:p>
                      <a:pPr algn="just">
                        <a:spcAft>
                          <a:spcPts val="0"/>
                        </a:spcAft>
                      </a:pPr>
                      <a:r>
                        <a:rPr lang="pt-BR" sz="1100" u="sng" dirty="0">
                          <a:effectLst/>
                        </a:rPr>
                        <a:t>TELES</a:t>
                      </a:r>
                      <a:r>
                        <a:rPr lang="pt-BR" sz="1100" dirty="0">
                          <a:effectLst/>
                        </a:rPr>
                        <a:t>. Maria Amélia de Almeida. Breve história do feminismo no Brasil. São Paulo. Brasiliense, 1993.</a:t>
                      </a:r>
                    </a:p>
                    <a:p>
                      <a:pPr algn="just">
                        <a:spcAft>
                          <a:spcPts val="0"/>
                        </a:spcAft>
                      </a:pPr>
                      <a:r>
                        <a:rPr lang="pt-BR" sz="1100" u="none" strike="noStrike" dirty="0">
                          <a:effectLst/>
                        </a:rPr>
                        <a:t> </a:t>
                      </a:r>
                      <a:endParaRPr lang="pt-BR" sz="1100" dirty="0">
                        <a:solidFill>
                          <a:srgbClr val="000000"/>
                        </a:solidFill>
                        <a:effectLst/>
                        <a:latin typeface="Futura Lt BT"/>
                        <a:ea typeface="Calibri"/>
                        <a:cs typeface="Futura Lt BT"/>
                      </a:endParaRPr>
                    </a:p>
                  </a:txBody>
                  <a:tcPr marL="65278" marR="65278" marT="0" marB="0"/>
                </a:tc>
              </a:tr>
              <a:tr h="2392583">
                <a:tc>
                  <a:txBody>
                    <a:bodyPr/>
                    <a:lstStyle/>
                    <a:p>
                      <a:pPr algn="just">
                        <a:spcAft>
                          <a:spcPts val="0"/>
                        </a:spcAft>
                      </a:pPr>
                      <a:r>
                        <a:rPr lang="pt-BR" sz="1100" dirty="0">
                          <a:effectLst/>
                        </a:rPr>
                        <a:t> </a:t>
                      </a:r>
                    </a:p>
                    <a:p>
                      <a:pPr algn="just">
                        <a:spcAft>
                          <a:spcPts val="0"/>
                        </a:spcAft>
                      </a:pPr>
                      <a:r>
                        <a:rPr lang="pt-BR" sz="1100" dirty="0">
                          <a:effectLst/>
                        </a:rPr>
                        <a:t>   O trabalho da autora baseia-se em análise de textos e na sua própria vivência nos movimentos feministas, como um relato de uma prática.</a:t>
                      </a:r>
                    </a:p>
                    <a:p>
                      <a:pPr algn="just">
                        <a:spcAft>
                          <a:spcPts val="0"/>
                        </a:spcAft>
                      </a:pPr>
                      <a:r>
                        <a:rPr lang="pt-BR" sz="1100" dirty="0">
                          <a:effectLst/>
                        </a:rPr>
                        <a:t>   A autora divide seu texto em fases históricas compreendidas entre Brasil Colônia (1500-1822), Império (1822-1889), República (1889-1930). Segunda República (1930-1964). Terceira República e o Golpe (1964-1985), ano de 1968 e o Ano Internacional da Mulher (1975), além de analisar a influência externa nos movimentos feministas no Brasil. Em cada um desses períodos é lembrado os nomes das mulheres que mais se sobressaíram e suas atuações nas lutas pela libertação da mulher.</a:t>
                      </a:r>
                    </a:p>
                    <a:p>
                      <a:pPr algn="just">
                        <a:spcAft>
                          <a:spcPts val="0"/>
                        </a:spcAft>
                      </a:pPr>
                      <a:r>
                        <a:rPr lang="pt-BR" sz="1100" dirty="0">
                          <a:effectLst/>
                        </a:rPr>
                        <a:t>A autora trabalha ainda assuntos como as mulheres da periferia de São Paulo, a participação das mulheres na luta armada, a luta pelas creches, violência, participação das mulheres e greves, o trabalho rural, saúde, sexualidade e encontros feministas.</a:t>
                      </a:r>
                    </a:p>
                    <a:p>
                      <a:pPr algn="just">
                        <a:spcAft>
                          <a:spcPts val="0"/>
                        </a:spcAft>
                      </a:pPr>
                      <a:r>
                        <a:rPr lang="pt-BR" sz="1100" dirty="0">
                          <a:effectLst/>
                        </a:rPr>
                        <a:t>Depois de suas conclusões onde, entre outros assuntos tratados, faz uma crítica ao pós feminismo defendido por </a:t>
                      </a:r>
                      <a:r>
                        <a:rPr lang="pt-BR" sz="1100" dirty="0" err="1">
                          <a:effectLst/>
                        </a:rPr>
                        <a:t>Camile</a:t>
                      </a:r>
                      <a:r>
                        <a:rPr lang="pt-BR" sz="1100" dirty="0">
                          <a:effectLst/>
                        </a:rPr>
                        <a:t> </a:t>
                      </a:r>
                      <a:r>
                        <a:rPr lang="pt-BR" sz="1100" dirty="0" err="1">
                          <a:effectLst/>
                        </a:rPr>
                        <a:t>Paglia</a:t>
                      </a:r>
                      <a:r>
                        <a:rPr lang="pt-BR" sz="1100" dirty="0">
                          <a:effectLst/>
                        </a:rPr>
                        <a:t>, indica alguns livros para leitura.</a:t>
                      </a:r>
                    </a:p>
                    <a:p>
                      <a:pPr algn="just">
                        <a:spcAft>
                          <a:spcPts val="0"/>
                        </a:spcAft>
                      </a:pPr>
                      <a:r>
                        <a:rPr lang="pt-BR" sz="1100" u="none" strike="noStrike" dirty="0">
                          <a:effectLst/>
                        </a:rPr>
                        <a:t> </a:t>
                      </a:r>
                      <a:endParaRPr lang="pt-BR" sz="1100" dirty="0">
                        <a:solidFill>
                          <a:srgbClr val="000000"/>
                        </a:solidFill>
                        <a:effectLst/>
                        <a:latin typeface="Futura Lt BT"/>
                        <a:ea typeface="Calibri"/>
                        <a:cs typeface="Futura Lt BT"/>
                      </a:endParaRPr>
                    </a:p>
                  </a:txBody>
                  <a:tcPr marL="65278" marR="65278" marT="0" marB="0"/>
                </a:tc>
              </a:tr>
              <a:tr h="151847">
                <a:tc>
                  <a:txBody>
                    <a:bodyPr/>
                    <a:lstStyle/>
                    <a:p>
                      <a:pPr algn="just">
                        <a:spcAft>
                          <a:spcPts val="0"/>
                        </a:spcAft>
                      </a:pPr>
                      <a:r>
                        <a:rPr lang="pt-BR" sz="1100" u="sng" dirty="0">
                          <a:effectLst/>
                        </a:rPr>
                        <a:t>Local</a:t>
                      </a:r>
                      <a:r>
                        <a:rPr lang="pt-BR" sz="1100" dirty="0">
                          <a:effectLst/>
                        </a:rPr>
                        <a:t>: Biblioteca da </a:t>
                      </a:r>
                      <a:r>
                        <a:rPr lang="pt-BR" sz="1100" dirty="0" smtClean="0">
                          <a:effectLst/>
                        </a:rPr>
                        <a:t>universidade</a:t>
                      </a:r>
                    </a:p>
                    <a:p>
                      <a:pPr algn="just">
                        <a:spcAft>
                          <a:spcPts val="0"/>
                        </a:spcAft>
                      </a:pPr>
                      <a:endParaRPr lang="pt-BR" sz="1050" dirty="0">
                        <a:solidFill>
                          <a:srgbClr val="000000"/>
                        </a:solidFill>
                        <a:effectLst/>
                        <a:latin typeface="Futura Lt BT"/>
                        <a:ea typeface="Calibri"/>
                        <a:cs typeface="Futura Lt BT"/>
                      </a:endParaRPr>
                    </a:p>
                  </a:txBody>
                  <a:tcPr marL="65278" marR="65278" marT="0" marB="0"/>
                </a:tc>
              </a:tr>
            </a:tbl>
          </a:graphicData>
        </a:graphic>
      </p:graphicFrame>
    </p:spTree>
    <p:extLst>
      <p:ext uri="{BB962C8B-B14F-4D97-AF65-F5344CB8AC3E}">
        <p14:creationId xmlns:p14="http://schemas.microsoft.com/office/powerpoint/2010/main" val="2971934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6238" y="464894"/>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r>
              <a:rPr lang="pt-BR" sz="1600" b="1" dirty="0" smtClean="0">
                <a:solidFill>
                  <a:srgbClr val="227485"/>
                </a:solidFill>
                <a:latin typeface="Calibri" pitchFamily="34" charset="0"/>
                <a:cs typeface="+mn-cs"/>
              </a:rPr>
              <a:t>RESUMO PONTUAÇÃO EAD:</a:t>
            </a:r>
            <a:endParaRPr lang="pt-BR" sz="16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algn="just" eaLnBrk="1" hangingPunct="1">
              <a:defRPr/>
            </a:pPr>
            <a:r>
              <a:rPr lang="pt-BR" sz="1400" b="1" dirty="0" smtClean="0">
                <a:solidFill>
                  <a:srgbClr val="227485"/>
                </a:solidFill>
                <a:latin typeface="Calibri" pitchFamily="34" charset="0"/>
                <a:cs typeface="+mn-cs"/>
              </a:rPr>
              <a:t>De </a:t>
            </a:r>
            <a:r>
              <a:rPr lang="pt-BR" sz="1400" b="1" dirty="0">
                <a:solidFill>
                  <a:srgbClr val="227485"/>
                </a:solidFill>
                <a:latin typeface="Calibri" pitchFamily="34" charset="0"/>
                <a:cs typeface="+mn-cs"/>
              </a:rPr>
              <a:t>0 até 1 ponto de participação para </a:t>
            </a:r>
            <a:r>
              <a:rPr lang="pt-BR" sz="1400" b="1" u="sng" dirty="0">
                <a:solidFill>
                  <a:srgbClr val="227485"/>
                </a:solidFill>
                <a:latin typeface="Calibri" pitchFamily="34" charset="0"/>
                <a:cs typeface="+mn-cs"/>
              </a:rPr>
              <a:t>fórum de aulas e artigos</a:t>
            </a:r>
            <a:r>
              <a:rPr lang="pt-BR" sz="1400" b="1" dirty="0">
                <a:solidFill>
                  <a:srgbClr val="227485"/>
                </a:solidFill>
                <a:latin typeface="Calibri" pitchFamily="34" charset="0"/>
                <a:cs typeface="+mn-cs"/>
              </a:rPr>
              <a:t>. Quando a disciplina tiver 8 aulas e 2 fóruns e 2 artigos, cada fórum vale 0,5 pontos.  </a:t>
            </a:r>
            <a:endParaRPr lang="pt-BR" sz="1400" b="1" dirty="0" smtClean="0">
              <a:solidFill>
                <a:srgbClr val="227485"/>
              </a:solidFill>
              <a:latin typeface="Calibri" pitchFamily="34" charset="0"/>
              <a:cs typeface="+mn-cs"/>
            </a:endParaRPr>
          </a:p>
          <a:p>
            <a:pPr lvl="1" algn="just" eaLnBrk="1" hangingPunct="1">
              <a:defRPr/>
            </a:pPr>
            <a:r>
              <a:rPr lang="pt-BR" sz="1100" b="1" dirty="0" smtClean="0">
                <a:solidFill>
                  <a:srgbClr val="227485"/>
                </a:solidFill>
                <a:latin typeface="Calibri" pitchFamily="34" charset="0"/>
                <a:cs typeface="+mn-cs"/>
              </a:rPr>
              <a:t>CRITÉRIO </a:t>
            </a:r>
            <a:r>
              <a:rPr lang="pt-BR" sz="1100" b="1" dirty="0">
                <a:solidFill>
                  <a:srgbClr val="227485"/>
                </a:solidFill>
                <a:latin typeface="Calibri" pitchFamily="34" charset="0"/>
                <a:cs typeface="+mn-cs"/>
              </a:rPr>
              <a:t>DE AVALIAÇÃO: o comentário deverá ser contextualizado e associado a uma aplicação </a:t>
            </a:r>
            <a:r>
              <a:rPr lang="pt-BR" sz="1100" b="1" dirty="0" smtClean="0">
                <a:solidFill>
                  <a:srgbClr val="227485"/>
                </a:solidFill>
                <a:latin typeface="Calibri" pitchFamily="34" charset="0"/>
                <a:cs typeface="+mn-cs"/>
              </a:rPr>
              <a:t>prática ao seu </a:t>
            </a:r>
            <a:r>
              <a:rPr lang="pt-BR" sz="1100" b="1" dirty="0">
                <a:solidFill>
                  <a:srgbClr val="227485"/>
                </a:solidFill>
                <a:latin typeface="Calibri" pitchFamily="34" charset="0"/>
                <a:cs typeface="+mn-cs"/>
              </a:rPr>
              <a:t>cotidiano profissional/ realidade local. Para que a participação do aluno receba 1 ponto é necessário: CONTEXTO – AÇÃO – RESULTADO. Se a participação contiver estes critérios será válida  e receberá uma pontuação, </a:t>
            </a:r>
            <a:r>
              <a:rPr lang="pt-BR" sz="1100" b="1" dirty="0" smtClean="0">
                <a:solidFill>
                  <a:srgbClr val="227485"/>
                </a:solidFill>
                <a:latin typeface="Calibri" pitchFamily="34" charset="0"/>
                <a:cs typeface="+mn-cs"/>
              </a:rPr>
              <a:t>caso contrário o </a:t>
            </a:r>
            <a:r>
              <a:rPr lang="pt-BR" sz="1100" b="1" dirty="0">
                <a:solidFill>
                  <a:srgbClr val="227485"/>
                </a:solidFill>
                <a:latin typeface="Calibri" pitchFamily="34" charset="0"/>
                <a:cs typeface="+mn-cs"/>
              </a:rPr>
              <a:t>aluno não pontua</a:t>
            </a:r>
            <a:r>
              <a:rPr lang="pt-BR" sz="1100" b="1" dirty="0" smtClean="0">
                <a:solidFill>
                  <a:srgbClr val="227485"/>
                </a:solidFill>
                <a:latin typeface="Calibri" pitchFamily="34" charset="0"/>
                <a:cs typeface="+mn-cs"/>
              </a:rPr>
              <a:t>.</a:t>
            </a:r>
            <a:endParaRPr lang="pt-BR" sz="1100" b="1" dirty="0">
              <a:solidFill>
                <a:srgbClr val="227485"/>
              </a:solidFill>
              <a:latin typeface="Calibri" pitchFamily="34" charset="0"/>
              <a:cs typeface="+mn-cs"/>
            </a:endParaRPr>
          </a:p>
          <a:p>
            <a:pPr algn="just" eaLnBrk="1" hangingPunct="1">
              <a:defRPr/>
            </a:pPr>
            <a:r>
              <a:rPr lang="pt-BR" sz="1400" b="1" dirty="0" smtClean="0">
                <a:solidFill>
                  <a:srgbClr val="227485"/>
                </a:solidFill>
                <a:latin typeface="Calibri" pitchFamily="34" charset="0"/>
                <a:cs typeface="+mn-cs"/>
              </a:rPr>
              <a:t>De </a:t>
            </a:r>
            <a:r>
              <a:rPr lang="pt-BR" sz="1400" b="1" dirty="0">
                <a:solidFill>
                  <a:srgbClr val="227485"/>
                </a:solidFill>
                <a:latin typeface="Calibri" pitchFamily="34" charset="0"/>
                <a:cs typeface="+mn-cs"/>
              </a:rPr>
              <a:t>0 até 1,5 pontos de participação para </a:t>
            </a:r>
            <a:r>
              <a:rPr lang="pt-BR" sz="1400" b="1" u="sng" dirty="0">
                <a:solidFill>
                  <a:srgbClr val="227485"/>
                </a:solidFill>
                <a:latin typeface="Calibri" pitchFamily="34" charset="0"/>
                <a:cs typeface="+mn-cs"/>
              </a:rPr>
              <a:t>fórum dos casos</a:t>
            </a:r>
            <a:r>
              <a:rPr lang="pt-BR" sz="1400" b="1" dirty="0">
                <a:solidFill>
                  <a:srgbClr val="227485"/>
                </a:solidFill>
                <a:latin typeface="Calibri" pitchFamily="34" charset="0"/>
                <a:cs typeface="+mn-cs"/>
              </a:rPr>
              <a:t>. Quando a disciplina tiver 2 casos, cada fórum vale 0,75 pontos. </a:t>
            </a:r>
            <a:endParaRPr lang="pt-BR" sz="1400" b="1" dirty="0" smtClean="0">
              <a:solidFill>
                <a:srgbClr val="227485"/>
              </a:solidFill>
              <a:latin typeface="Calibri" pitchFamily="34" charset="0"/>
              <a:cs typeface="+mn-cs"/>
            </a:endParaRPr>
          </a:p>
          <a:p>
            <a:pPr lvl="1" algn="just" eaLnBrk="1" hangingPunct="1">
              <a:defRPr/>
            </a:pPr>
            <a:r>
              <a:rPr lang="pt-BR" sz="1100" b="1" dirty="0" smtClean="0">
                <a:solidFill>
                  <a:srgbClr val="227485"/>
                </a:solidFill>
                <a:latin typeface="Calibri" pitchFamily="34" charset="0"/>
                <a:cs typeface="+mn-cs"/>
              </a:rPr>
              <a:t>CRITÉRIO </a:t>
            </a:r>
            <a:r>
              <a:rPr lang="pt-BR" sz="1100" b="1" dirty="0">
                <a:solidFill>
                  <a:srgbClr val="227485"/>
                </a:solidFill>
                <a:latin typeface="Calibri" pitchFamily="34" charset="0"/>
                <a:cs typeface="+mn-cs"/>
              </a:rPr>
              <a:t>DE AVALIAÇÃO:  </a:t>
            </a:r>
            <a:r>
              <a:rPr lang="pt-BR" sz="1100" b="1" dirty="0" smtClean="0">
                <a:solidFill>
                  <a:srgbClr val="227485"/>
                </a:solidFill>
                <a:latin typeface="Calibri" pitchFamily="34" charset="0"/>
                <a:cs typeface="+mn-cs"/>
              </a:rPr>
              <a:t>para </a:t>
            </a:r>
            <a:r>
              <a:rPr lang="pt-BR" sz="1100" b="1" dirty="0">
                <a:solidFill>
                  <a:srgbClr val="227485"/>
                </a:solidFill>
                <a:latin typeface="Calibri" pitchFamily="34" charset="0"/>
                <a:cs typeface="+mn-cs"/>
              </a:rPr>
              <a:t>que o aluno receba 1,5 pontos o estudo de </a:t>
            </a:r>
            <a:r>
              <a:rPr lang="pt-BR" sz="1100" b="1" dirty="0" smtClean="0">
                <a:solidFill>
                  <a:srgbClr val="227485"/>
                </a:solidFill>
                <a:latin typeface="Calibri" pitchFamily="34" charset="0"/>
                <a:cs typeface="+mn-cs"/>
              </a:rPr>
              <a:t>caso deve </a:t>
            </a:r>
            <a:r>
              <a:rPr lang="pt-BR" sz="1100" b="1" dirty="0">
                <a:solidFill>
                  <a:srgbClr val="227485"/>
                </a:solidFill>
                <a:latin typeface="Calibri" pitchFamily="34" charset="0"/>
                <a:cs typeface="+mn-cs"/>
              </a:rPr>
              <a:t>incluir não somente a contextualização, mas especialmente a problematização dos temas discutidos nos casos. Isto é, </a:t>
            </a:r>
            <a:r>
              <a:rPr lang="pt-BR" sz="1100" b="1" dirty="0" smtClean="0">
                <a:solidFill>
                  <a:srgbClr val="227485"/>
                </a:solidFill>
                <a:latin typeface="Calibri" pitchFamily="34" charset="0"/>
                <a:cs typeface="+mn-cs"/>
              </a:rPr>
              <a:t>a </a:t>
            </a:r>
            <a:r>
              <a:rPr lang="pt-BR" sz="1100" b="1" dirty="0">
                <a:solidFill>
                  <a:srgbClr val="227485"/>
                </a:solidFill>
                <a:latin typeface="Calibri" pitchFamily="34" charset="0"/>
                <a:cs typeface="+mn-cs"/>
              </a:rPr>
              <a:t>participação será avaliada pela contextualização  da realidade do caso, e análise de perguntas do tipo “ como” e “porquê”. Assim, a participação será considerada válida e receberá uma pontuação, quando o aluno apresentar uma análise do porquê ou como do </a:t>
            </a:r>
            <a:r>
              <a:rPr lang="pt-BR" sz="1100" b="1" dirty="0" smtClean="0">
                <a:solidFill>
                  <a:srgbClr val="227485"/>
                </a:solidFill>
                <a:latin typeface="Calibri" pitchFamily="34" charset="0"/>
                <a:cs typeface="+mn-cs"/>
              </a:rPr>
              <a:t>caso. </a:t>
            </a:r>
            <a:r>
              <a:rPr lang="pt-BR" sz="1100" b="1" dirty="0">
                <a:solidFill>
                  <a:srgbClr val="227485"/>
                </a:solidFill>
                <a:latin typeface="Calibri" pitchFamily="34" charset="0"/>
                <a:cs typeface="+mn-cs"/>
              </a:rPr>
              <a:t>Caso contrário a participação não será considerada</a:t>
            </a:r>
            <a:r>
              <a:rPr lang="pt-BR" sz="1100" b="1" dirty="0" smtClean="0">
                <a:solidFill>
                  <a:srgbClr val="227485"/>
                </a:solidFill>
                <a:latin typeface="Calibri" pitchFamily="34" charset="0"/>
                <a:cs typeface="+mn-cs"/>
              </a:rPr>
              <a:t>.</a:t>
            </a:r>
            <a:endParaRPr lang="pt-BR" sz="1100" b="1" dirty="0">
              <a:solidFill>
                <a:srgbClr val="227485"/>
              </a:solidFill>
              <a:latin typeface="Calibri" pitchFamily="34" charset="0"/>
              <a:cs typeface="+mn-cs"/>
            </a:endParaRPr>
          </a:p>
          <a:p>
            <a:pPr algn="just" eaLnBrk="1" hangingPunct="1">
              <a:defRPr/>
            </a:pPr>
            <a:r>
              <a:rPr lang="pt-BR" sz="1400" b="1" dirty="0" smtClean="0">
                <a:solidFill>
                  <a:srgbClr val="227485"/>
                </a:solidFill>
                <a:latin typeface="Calibri" pitchFamily="34" charset="0"/>
                <a:cs typeface="+mn-cs"/>
              </a:rPr>
              <a:t>De </a:t>
            </a:r>
            <a:r>
              <a:rPr lang="pt-BR" sz="1400" b="1" dirty="0">
                <a:solidFill>
                  <a:srgbClr val="227485"/>
                </a:solidFill>
                <a:latin typeface="Calibri" pitchFamily="34" charset="0"/>
                <a:cs typeface="+mn-cs"/>
              </a:rPr>
              <a:t>0 até 1,5 ponto para entrega de </a:t>
            </a:r>
            <a:r>
              <a:rPr lang="pt-BR" sz="1400" b="1" u="sng" dirty="0">
                <a:solidFill>
                  <a:srgbClr val="227485"/>
                </a:solidFill>
                <a:latin typeface="Calibri" pitchFamily="34" charset="0"/>
                <a:cs typeface="+mn-cs"/>
              </a:rPr>
              <a:t>fichamento do(s) caso(s)</a:t>
            </a:r>
            <a:r>
              <a:rPr lang="pt-BR" sz="1400" b="1" dirty="0">
                <a:solidFill>
                  <a:srgbClr val="227485"/>
                </a:solidFill>
                <a:latin typeface="Calibri" pitchFamily="34" charset="0"/>
                <a:cs typeface="+mn-cs"/>
              </a:rPr>
              <a:t>. Quando a disciplina tiver 2 casos, cada um vale 0,75 pontos. </a:t>
            </a:r>
            <a:endParaRPr lang="pt-BR" sz="1400" b="1" dirty="0" smtClean="0">
              <a:solidFill>
                <a:srgbClr val="227485"/>
              </a:solidFill>
              <a:latin typeface="Calibri" pitchFamily="34" charset="0"/>
              <a:cs typeface="+mn-cs"/>
            </a:endParaRPr>
          </a:p>
          <a:p>
            <a:pPr lvl="1" algn="just" eaLnBrk="1" hangingPunct="1">
              <a:defRPr/>
            </a:pPr>
            <a:r>
              <a:rPr lang="pt-BR" sz="1100" b="1" dirty="0" smtClean="0">
                <a:solidFill>
                  <a:srgbClr val="227485"/>
                </a:solidFill>
                <a:latin typeface="Calibri" pitchFamily="34" charset="0"/>
                <a:cs typeface="+mn-cs"/>
              </a:rPr>
              <a:t>CRITÉRIO </a:t>
            </a:r>
            <a:r>
              <a:rPr lang="pt-BR" sz="1100" b="1" dirty="0">
                <a:solidFill>
                  <a:srgbClr val="227485"/>
                </a:solidFill>
                <a:latin typeface="Calibri" pitchFamily="34" charset="0"/>
                <a:cs typeface="+mn-cs"/>
              </a:rPr>
              <a:t>DE AVALIAÇÃO: a pontuação vai variar em função da pertinência, clareza e coerência do trabalho em função  dos pontos indicados no fichamento.</a:t>
            </a: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400" b="1" dirty="0">
                <a:solidFill>
                  <a:srgbClr val="227485"/>
                </a:solidFill>
                <a:latin typeface="Calibri" pitchFamily="34" charset="0"/>
                <a:cs typeface="+mn-cs"/>
              </a:rPr>
              <a:t> </a:t>
            </a: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smtClean="0">
                <a:solidFill>
                  <a:srgbClr val="227485"/>
                </a:solidFill>
                <a:latin typeface="Calibri" pitchFamily="34" charset="0"/>
              </a:rPr>
              <a:t>	</a:t>
            </a: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spTree>
    <p:extLst>
      <p:ext uri="{BB962C8B-B14F-4D97-AF65-F5344CB8AC3E}">
        <p14:creationId xmlns:p14="http://schemas.microsoft.com/office/powerpoint/2010/main" val="603162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6238" y="1024453"/>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400" b="1" dirty="0">
                <a:solidFill>
                  <a:srgbClr val="227485"/>
                </a:solidFill>
                <a:latin typeface="Calibri" pitchFamily="34" charset="0"/>
                <a:cs typeface="+mn-cs"/>
              </a:rPr>
              <a:t>	</a:t>
            </a:r>
            <a:r>
              <a:rPr lang="pt-BR" sz="1400" b="1" dirty="0" smtClean="0">
                <a:solidFill>
                  <a:srgbClr val="227485"/>
                </a:solidFill>
                <a:latin typeface="Calibri" pitchFamily="34" charset="0"/>
                <a:cs typeface="+mn-cs"/>
              </a:rPr>
              <a:t>Professor, </a:t>
            </a: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r>
              <a:rPr lang="pt-BR" sz="1400" b="1" dirty="0">
                <a:solidFill>
                  <a:srgbClr val="227485"/>
                </a:solidFill>
                <a:latin typeface="Calibri" pitchFamily="34" charset="0"/>
                <a:cs typeface="+mn-cs"/>
              </a:rPr>
              <a:t>	</a:t>
            </a:r>
            <a:r>
              <a:rPr lang="pt-BR" sz="1400" b="1" dirty="0" smtClean="0">
                <a:solidFill>
                  <a:srgbClr val="227485"/>
                </a:solidFill>
                <a:latin typeface="Calibri" pitchFamily="34" charset="0"/>
                <a:cs typeface="+mn-cs"/>
              </a:rPr>
              <a:t>Além do conteúdo visto neste material e vídeos sobre a metodologia de estudo de caso, lembre-se que você tem nos coordenadores e nos coordenadores nacionais de cada área mais um “braço” para a melhor preparação e desempenho no novo modelo de pós-graduação Estácio. Essa preparação, aliás, não se encerra aqui, pois de maneira recorrente produziremos novos materiais de orientação e atualização, os quais serão sempre disponibilizados a todos.</a:t>
            </a:r>
          </a:p>
          <a:p>
            <a:pPr marL="0" indent="0" algn="just" eaLnBrk="1" hangingPunct="1">
              <a:buNone/>
              <a:defRPr/>
            </a:pPr>
            <a:endParaRPr lang="pt-BR" sz="1400" b="1" dirty="0">
              <a:solidFill>
                <a:srgbClr val="227485"/>
              </a:solidFill>
              <a:latin typeface="Calibri" pitchFamily="34" charset="0"/>
              <a:cs typeface="+mn-cs"/>
            </a:endParaRPr>
          </a:p>
          <a:p>
            <a:pPr marL="0" indent="0" algn="r" eaLnBrk="1" hangingPunct="1">
              <a:buNone/>
              <a:defRPr/>
            </a:pPr>
            <a:r>
              <a:rPr lang="pt-BR" sz="1400" b="1" dirty="0" smtClean="0">
                <a:solidFill>
                  <a:srgbClr val="227485"/>
                </a:solidFill>
                <a:latin typeface="Calibri" pitchFamily="34" charset="0"/>
                <a:cs typeface="+mn-cs"/>
              </a:rPr>
              <a:t>Um excelente trabalho a todos. </a:t>
            </a:r>
          </a:p>
          <a:p>
            <a:pPr marL="0" indent="0" algn="r" eaLnBrk="1" hangingPunct="1">
              <a:buNone/>
              <a:defRPr/>
            </a:pPr>
            <a:endParaRPr lang="pt-BR" sz="1400" b="1" dirty="0">
              <a:solidFill>
                <a:srgbClr val="227485"/>
              </a:solidFill>
              <a:latin typeface="Calibri" pitchFamily="34" charset="0"/>
              <a:cs typeface="+mn-cs"/>
            </a:endParaRPr>
          </a:p>
          <a:p>
            <a:pPr marL="0" indent="0" algn="r" eaLnBrk="1" hangingPunct="1">
              <a:buNone/>
              <a:defRPr/>
            </a:pPr>
            <a:r>
              <a:rPr lang="pt-BR" sz="1400" b="1" dirty="0" smtClean="0">
                <a:solidFill>
                  <a:srgbClr val="227485"/>
                </a:solidFill>
                <a:latin typeface="Calibri" pitchFamily="34" charset="0"/>
                <a:cs typeface="+mn-cs"/>
              </a:rPr>
              <a:t>Diretoria Nacional de Pós-graduação. </a:t>
            </a:r>
            <a:endParaRPr lang="pt-BR" sz="1400" b="1" dirty="0">
              <a:solidFill>
                <a:srgbClr val="227485"/>
              </a:solidFill>
              <a:latin typeface="Calibri" pitchFamily="34" charset="0"/>
              <a:cs typeface="+mn-cs"/>
            </a:endParaRPr>
          </a:p>
          <a:p>
            <a:pPr marL="0" indent="0" algn="just" eaLnBrk="1" hangingPunct="1">
              <a:buNone/>
              <a:defRPr/>
            </a:pPr>
            <a:endParaRPr lang="pt-BR" sz="1400" b="1" dirty="0" smtClean="0">
              <a:solidFill>
                <a:srgbClr val="227485"/>
              </a:solidFill>
              <a:latin typeface="Calibri" pitchFamily="34" charset="0"/>
              <a:cs typeface="+mn-cs"/>
            </a:endParaRPr>
          </a:p>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smtClean="0">
                <a:solidFill>
                  <a:srgbClr val="227485"/>
                </a:solidFill>
                <a:latin typeface="Calibri" pitchFamily="34" charset="0"/>
              </a:rPr>
              <a:t>	</a:t>
            </a: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spTree>
    <p:extLst>
      <p:ext uri="{BB962C8B-B14F-4D97-AF65-F5344CB8AC3E}">
        <p14:creationId xmlns:p14="http://schemas.microsoft.com/office/powerpoint/2010/main" val="1496094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6238" y="533134"/>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400" b="1" dirty="0" smtClean="0">
                <a:solidFill>
                  <a:srgbClr val="227485"/>
                </a:solidFill>
                <a:latin typeface="Calibri" pitchFamily="34" charset="0"/>
                <a:cs typeface="+mn-cs"/>
              </a:rPr>
              <a:t>Metodologia de Ensino: andragogia e os pilares da educação no séc. XXI</a:t>
            </a:r>
          </a:p>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smtClean="0">
                <a:solidFill>
                  <a:srgbClr val="227485"/>
                </a:solidFill>
                <a:latin typeface="Calibri" pitchFamily="34" charset="0"/>
              </a:rPr>
              <a:t>Antes de trabalharmos a metodologia de estudo de caso em nossas aulas, é importante compreendermos o modelo de ensino adotado em uma pós-graduação e seu papel no desenvolvimento do aluno que já está inserido em uma profissão. Para tanto, faz-se mister recorrermos aos princípios da andragogia, fortemente presentes no que a ONU chama de “os pilares da educação no séc. XXI”.</a:t>
            </a:r>
          </a:p>
          <a:p>
            <a:pPr marL="0" lvl="1" indent="457200" algn="just" eaLnBrk="1" hangingPunct="1">
              <a:buNone/>
              <a:defRPr/>
            </a:pPr>
            <a:endParaRPr lang="pt-BR" sz="1400" b="1" dirty="0" smtClean="0">
              <a:solidFill>
                <a:srgbClr val="227485"/>
              </a:solidFill>
              <a:latin typeface="Calibri" pitchFamily="34" charset="0"/>
            </a:endParaRPr>
          </a:p>
          <a:p>
            <a:pPr marL="0" lvl="1" indent="457200" algn="just" eaLnBrk="1" hangingPunct="1">
              <a:buNone/>
              <a:defRPr/>
            </a:pPr>
            <a:r>
              <a:rPr lang="pt-BR" sz="1400" b="1" dirty="0">
                <a:solidFill>
                  <a:srgbClr val="227485"/>
                </a:solidFill>
                <a:latin typeface="Calibri" pitchFamily="34" charset="0"/>
              </a:rPr>
              <a:t>Para Malcolm Knowles, a andragogia se diferencia da pedagogia (educação para crianças) e pode ser compreendida como uma arte ou ciência de orientar adultos para o aprendizado. Com conhecimentos e expectativas diferentes dos de uma criança, o adulto é orientado a aprender através de suas próprias experiências, orientando o aprendizado para suas funções práticas, relevantes e fundamentais ao seu dia a dia. Dessa maneira, a andragogia se enquadra na concepção de educação continuada a medida que percebemos o papel da educação ultrapassando os “limites” da formação fundamental (infância e adolescência), percorrendo toda a vida adulta, exercendo um papel ferramental e necessários em diversas etapas e experiências da vida de um ser humano adulto (WAAL e TELLES, 2004). </a:t>
            </a:r>
          </a:p>
          <a:p>
            <a:pPr marL="0" lvl="1" indent="45720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454" y="4451374"/>
            <a:ext cx="3581968" cy="1423774"/>
          </a:xfrm>
          <a:prstGeom prst="rect">
            <a:avLst/>
          </a:prstGeom>
          <a:ln>
            <a:headEnd/>
            <a:tailEnd/>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941513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6238" y="533134"/>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smtClean="0">
                <a:solidFill>
                  <a:srgbClr val="227485"/>
                </a:solidFill>
                <a:latin typeface="Calibri" pitchFamily="34" charset="0"/>
              </a:rPr>
              <a:t>	Vejamos</a:t>
            </a:r>
            <a:r>
              <a:rPr lang="pt-BR" sz="1400" b="1" dirty="0">
                <a:solidFill>
                  <a:srgbClr val="227485"/>
                </a:solidFill>
                <a:latin typeface="Calibri" pitchFamily="34" charset="0"/>
              </a:rPr>
              <a:t>, a seguir, os princípios da educação para adultos, elementos fundamentais para </a:t>
            </a:r>
            <a:r>
              <a:rPr lang="pt-BR" sz="1400" b="1" dirty="0" smtClean="0">
                <a:solidFill>
                  <a:srgbClr val="227485"/>
                </a:solidFill>
                <a:latin typeface="Calibri" pitchFamily="34" charset="0"/>
              </a:rPr>
              <a:t>	diferenciá-la da </a:t>
            </a:r>
            <a:r>
              <a:rPr lang="pt-BR" sz="1400" b="1" dirty="0">
                <a:solidFill>
                  <a:srgbClr val="227485"/>
                </a:solidFill>
                <a:latin typeface="Calibri" pitchFamily="34" charset="0"/>
              </a:rPr>
              <a:t>educação para </a:t>
            </a:r>
            <a:r>
              <a:rPr lang="pt-BR" sz="1400" b="1" dirty="0" smtClean="0">
                <a:solidFill>
                  <a:srgbClr val="227485"/>
                </a:solidFill>
                <a:latin typeface="Calibri" pitchFamily="34" charset="0"/>
              </a:rPr>
              <a:t>jovens:</a:t>
            </a:r>
            <a:endParaRPr lang="pt-BR" sz="1400" b="1" dirty="0">
              <a:solidFill>
                <a:srgbClr val="227485"/>
              </a:solidFill>
              <a:latin typeface="Calibri" pitchFamily="34" charset="0"/>
            </a:endParaRPr>
          </a:p>
          <a:p>
            <a:pPr marL="0" lvl="1" indent="457200" algn="just" eaLnBrk="1" hangingPunct="1">
              <a:buNone/>
              <a:defRPr/>
            </a:pPr>
            <a:r>
              <a:rPr lang="pt-BR" sz="1400" b="1" dirty="0" smtClean="0">
                <a:solidFill>
                  <a:srgbClr val="227485"/>
                </a:solidFill>
                <a:effectLst>
                  <a:outerShdw blurRad="38100" dist="38100" dir="2700000" algn="tl">
                    <a:srgbClr val="000000">
                      <a:alpha val="43137"/>
                    </a:srgbClr>
                  </a:outerShdw>
                </a:effectLst>
                <a:latin typeface="Calibri" pitchFamily="34" charset="0"/>
              </a:rPr>
              <a:t>Por </a:t>
            </a:r>
            <a:r>
              <a:rPr lang="pt-BR" sz="1400" b="1" dirty="0">
                <a:solidFill>
                  <a:srgbClr val="227485"/>
                </a:solidFill>
                <a:effectLst>
                  <a:outerShdw blurRad="38100" dist="38100" dir="2700000" algn="tl">
                    <a:srgbClr val="000000">
                      <a:alpha val="43137"/>
                    </a:srgbClr>
                  </a:outerShdw>
                </a:effectLst>
                <a:latin typeface="Calibri" pitchFamily="34" charset="0"/>
              </a:rPr>
              <a:t>que saber? </a:t>
            </a:r>
          </a:p>
          <a:p>
            <a:pPr marL="0" lvl="1" indent="457200" algn="just" eaLnBrk="1" hangingPunct="1">
              <a:buNone/>
              <a:defRPr/>
            </a:pPr>
            <a:r>
              <a:rPr lang="pt-BR" sz="1400" b="1" dirty="0" smtClean="0">
                <a:solidFill>
                  <a:srgbClr val="227485"/>
                </a:solidFill>
                <a:latin typeface="Calibri" pitchFamily="34" charset="0"/>
              </a:rPr>
              <a:t>	Na </a:t>
            </a:r>
            <a:r>
              <a:rPr lang="pt-BR" sz="1400" b="1" dirty="0">
                <a:solidFill>
                  <a:srgbClr val="227485"/>
                </a:solidFill>
                <a:latin typeface="Calibri" pitchFamily="34" charset="0"/>
              </a:rPr>
              <a:t>educação para adultos entendemos que o ser humano precisa compreender o papel de um </a:t>
            </a:r>
            <a:r>
              <a:rPr lang="pt-BR" sz="1400" b="1" dirty="0" smtClean="0">
                <a:solidFill>
                  <a:srgbClr val="227485"/>
                </a:solidFill>
                <a:latin typeface="Calibri" pitchFamily="34" charset="0"/>
              </a:rPr>
              <a:t>	determinado </a:t>
            </a:r>
            <a:r>
              <a:rPr lang="pt-BR" sz="1400" b="1" dirty="0">
                <a:solidFill>
                  <a:srgbClr val="227485"/>
                </a:solidFill>
                <a:latin typeface="Calibri" pitchFamily="34" charset="0"/>
              </a:rPr>
              <a:t>conhecimento ou sua função em termos relevantes ao seu cotidiano, caso contrário não </a:t>
            </a:r>
            <a:r>
              <a:rPr lang="pt-BR" sz="1400" b="1" dirty="0" smtClean="0">
                <a:solidFill>
                  <a:srgbClr val="227485"/>
                </a:solidFill>
                <a:latin typeface="Calibri" pitchFamily="34" charset="0"/>
              </a:rPr>
              <a:t>	enxergará </a:t>
            </a:r>
            <a:r>
              <a:rPr lang="pt-BR" sz="1400" b="1" dirty="0">
                <a:solidFill>
                  <a:srgbClr val="227485"/>
                </a:solidFill>
                <a:latin typeface="Calibri" pitchFamily="34" charset="0"/>
              </a:rPr>
              <a:t>o processo de aprendizado como fundamental para ganhos reais.</a:t>
            </a:r>
          </a:p>
          <a:p>
            <a:pPr marL="0" lvl="1" indent="457200" algn="just" eaLnBrk="1" hangingPunct="1">
              <a:buNone/>
              <a:defRPr/>
            </a:pPr>
            <a:r>
              <a:rPr lang="pt-BR" sz="1400" b="1" dirty="0" smtClean="0">
                <a:solidFill>
                  <a:srgbClr val="227485"/>
                </a:solidFill>
                <a:effectLst>
                  <a:outerShdw blurRad="38100" dist="38100" dir="2700000" algn="tl">
                    <a:srgbClr val="000000">
                      <a:alpha val="43137"/>
                    </a:srgbClr>
                  </a:outerShdw>
                </a:effectLst>
                <a:latin typeface="Calibri" pitchFamily="34" charset="0"/>
              </a:rPr>
              <a:t>Auto </a:t>
            </a:r>
            <a:r>
              <a:rPr lang="pt-BR" sz="1400" b="1" dirty="0">
                <a:solidFill>
                  <a:srgbClr val="227485"/>
                </a:solidFill>
                <a:effectLst>
                  <a:outerShdw blurRad="38100" dist="38100" dir="2700000" algn="tl">
                    <a:srgbClr val="000000">
                      <a:alpha val="43137"/>
                    </a:srgbClr>
                  </a:outerShdw>
                </a:effectLst>
                <a:latin typeface="Calibri" pitchFamily="34" charset="0"/>
              </a:rPr>
              <a:t>direção e aprendizado.</a:t>
            </a:r>
          </a:p>
          <a:p>
            <a:pPr marL="0" lvl="1" indent="457200" algn="just" eaLnBrk="1" hangingPunct="1">
              <a:buNone/>
              <a:defRPr/>
            </a:pPr>
            <a:r>
              <a:rPr lang="pt-BR" sz="1400" b="1" dirty="0" smtClean="0">
                <a:solidFill>
                  <a:srgbClr val="227485"/>
                </a:solidFill>
                <a:latin typeface="Calibri" pitchFamily="34" charset="0"/>
              </a:rPr>
              <a:t>	Embora </a:t>
            </a:r>
            <a:r>
              <a:rPr lang="pt-BR" sz="1400" b="1" dirty="0">
                <a:solidFill>
                  <a:srgbClr val="227485"/>
                </a:solidFill>
                <a:latin typeface="Calibri" pitchFamily="34" charset="0"/>
              </a:rPr>
              <a:t>o conhecimento conquistado possa ser relevante </a:t>
            </a:r>
            <a:r>
              <a:rPr lang="pt-BR" sz="1400" b="1" dirty="0" smtClean="0">
                <a:solidFill>
                  <a:srgbClr val="227485"/>
                </a:solidFill>
                <a:latin typeface="Calibri" pitchFamily="34" charset="0"/>
              </a:rPr>
              <a:t>às </a:t>
            </a:r>
            <a:r>
              <a:rPr lang="pt-BR" sz="1400" b="1" dirty="0">
                <a:solidFill>
                  <a:srgbClr val="227485"/>
                </a:solidFill>
                <a:latin typeface="Calibri" pitchFamily="34" charset="0"/>
              </a:rPr>
              <a:t>mudanças na sua condução pessoal </a:t>
            </a:r>
            <a:r>
              <a:rPr lang="pt-BR" sz="1400" b="1" dirty="0" smtClean="0">
                <a:solidFill>
                  <a:srgbClr val="227485"/>
                </a:solidFill>
                <a:latin typeface="Calibri" pitchFamily="34" charset="0"/>
              </a:rPr>
              <a:t>	ou profissional</a:t>
            </a:r>
            <a:r>
              <a:rPr lang="pt-BR" sz="1400" b="1" dirty="0">
                <a:solidFill>
                  <a:srgbClr val="227485"/>
                </a:solidFill>
                <a:latin typeface="Calibri" pitchFamily="34" charset="0"/>
              </a:rPr>
              <a:t>, o adulto é em última analise sempre responsável por suas decisões, portanto, não pode </a:t>
            </a:r>
            <a:r>
              <a:rPr lang="pt-BR" sz="1400" b="1" dirty="0" smtClean="0">
                <a:solidFill>
                  <a:srgbClr val="227485"/>
                </a:solidFill>
                <a:latin typeface="Calibri" pitchFamily="34" charset="0"/>
              </a:rPr>
              <a:t>	ser </a:t>
            </a:r>
            <a:r>
              <a:rPr lang="pt-BR" sz="1400" b="1" dirty="0">
                <a:solidFill>
                  <a:srgbClr val="227485"/>
                </a:solidFill>
                <a:latin typeface="Calibri" pitchFamily="34" charset="0"/>
              </a:rPr>
              <a:t>compreendido como resultado autônomo do processo de aprendizado.</a:t>
            </a:r>
          </a:p>
          <a:p>
            <a:pPr marL="0" lvl="1" indent="457200" algn="just" eaLnBrk="1" hangingPunct="1">
              <a:buNone/>
              <a:defRPr/>
            </a:pPr>
            <a:r>
              <a:rPr lang="pt-BR" sz="1400" b="1" dirty="0" smtClean="0">
                <a:solidFill>
                  <a:srgbClr val="227485"/>
                </a:solidFill>
                <a:effectLst>
                  <a:outerShdw blurRad="38100" dist="38100" dir="2700000" algn="tl">
                    <a:srgbClr val="000000">
                      <a:alpha val="43137"/>
                    </a:srgbClr>
                  </a:outerShdw>
                </a:effectLst>
                <a:latin typeface="Calibri" pitchFamily="34" charset="0"/>
              </a:rPr>
              <a:t>Importância </a:t>
            </a:r>
            <a:r>
              <a:rPr lang="pt-BR" sz="1400" b="1" dirty="0">
                <a:solidFill>
                  <a:srgbClr val="227485"/>
                </a:solidFill>
                <a:effectLst>
                  <a:outerShdw blurRad="38100" dist="38100" dir="2700000" algn="tl">
                    <a:srgbClr val="000000">
                      <a:alpha val="43137"/>
                    </a:srgbClr>
                  </a:outerShdw>
                </a:effectLst>
                <a:latin typeface="Calibri" pitchFamily="34" charset="0"/>
              </a:rPr>
              <a:t>das experiências.</a:t>
            </a:r>
          </a:p>
          <a:p>
            <a:pPr marL="0" lvl="1" indent="457200" algn="just" eaLnBrk="1" hangingPunct="1">
              <a:buNone/>
              <a:defRPr/>
            </a:pPr>
            <a:r>
              <a:rPr lang="pt-BR" sz="1400" b="1" dirty="0" smtClean="0">
                <a:solidFill>
                  <a:srgbClr val="227485"/>
                </a:solidFill>
                <a:latin typeface="Calibri" pitchFamily="34" charset="0"/>
              </a:rPr>
              <a:t>	Por </a:t>
            </a:r>
            <a:r>
              <a:rPr lang="pt-BR" sz="1400" b="1" dirty="0">
                <a:solidFill>
                  <a:srgbClr val="227485"/>
                </a:solidFill>
                <a:latin typeface="Calibri" pitchFamily="34" charset="0"/>
              </a:rPr>
              <a:t>já ter percorrido os passos fundamentais </a:t>
            </a:r>
            <a:r>
              <a:rPr lang="pt-BR" sz="1400" b="1" dirty="0" smtClean="0">
                <a:solidFill>
                  <a:srgbClr val="227485"/>
                </a:solidFill>
                <a:latin typeface="Calibri" pitchFamily="34" charset="0"/>
              </a:rPr>
              <a:t>na </a:t>
            </a:r>
            <a:r>
              <a:rPr lang="pt-BR" sz="1400" b="1" dirty="0">
                <a:solidFill>
                  <a:srgbClr val="227485"/>
                </a:solidFill>
                <a:latin typeface="Calibri" pitchFamily="34" charset="0"/>
              </a:rPr>
              <a:t>formação social e cultural </a:t>
            </a:r>
            <a:r>
              <a:rPr lang="pt-BR" sz="1400" b="1" dirty="0" smtClean="0">
                <a:solidFill>
                  <a:srgbClr val="227485"/>
                </a:solidFill>
                <a:latin typeface="Calibri" pitchFamily="34" charset="0"/>
              </a:rPr>
              <a:t>e </a:t>
            </a:r>
            <a:r>
              <a:rPr lang="pt-BR" sz="1400" b="1" dirty="0">
                <a:solidFill>
                  <a:srgbClr val="227485"/>
                </a:solidFill>
                <a:latin typeface="Calibri" pitchFamily="34" charset="0"/>
              </a:rPr>
              <a:t>acumular </a:t>
            </a:r>
            <a:r>
              <a:rPr lang="pt-BR" sz="1400" b="1" dirty="0" smtClean="0">
                <a:solidFill>
                  <a:srgbClr val="227485"/>
                </a:solidFill>
                <a:latin typeface="Calibri" pitchFamily="34" charset="0"/>
              </a:rPr>
              <a:t>	experiências resultantes </a:t>
            </a:r>
            <a:r>
              <a:rPr lang="pt-BR" sz="1400" b="1" dirty="0">
                <a:solidFill>
                  <a:srgbClr val="227485"/>
                </a:solidFill>
                <a:latin typeface="Calibri" pitchFamily="34" charset="0"/>
              </a:rPr>
              <a:t>da prática social e laboral, as experiências do adulto são a base do seu </a:t>
            </a:r>
            <a:r>
              <a:rPr lang="pt-BR" sz="1400" b="1" dirty="0" smtClean="0">
                <a:solidFill>
                  <a:srgbClr val="227485"/>
                </a:solidFill>
                <a:latin typeface="Calibri" pitchFamily="34" charset="0"/>
              </a:rPr>
              <a:t>	aprendizado</a:t>
            </a:r>
            <a:r>
              <a:rPr lang="pt-BR" sz="1400" b="1" dirty="0">
                <a:solidFill>
                  <a:srgbClr val="227485"/>
                </a:solidFill>
                <a:latin typeface="Calibri" pitchFamily="34" charset="0"/>
              </a:rPr>
              <a:t>, por isso </a:t>
            </a:r>
            <a:r>
              <a:rPr lang="pt-BR" sz="1400" b="1" dirty="0" smtClean="0">
                <a:solidFill>
                  <a:srgbClr val="227485"/>
                </a:solidFill>
                <a:latin typeface="Calibri" pitchFamily="34" charset="0"/>
              </a:rPr>
              <a:t>	deverão </a:t>
            </a:r>
            <a:r>
              <a:rPr lang="pt-BR" sz="1400" b="1" dirty="0">
                <a:solidFill>
                  <a:srgbClr val="227485"/>
                </a:solidFill>
                <a:latin typeface="Calibri" pitchFamily="34" charset="0"/>
              </a:rPr>
              <a:t>ser corretamente utilizadas como ferramentas de construção do </a:t>
            </a:r>
            <a:r>
              <a:rPr lang="pt-BR" sz="1400" b="1" dirty="0" smtClean="0">
                <a:solidFill>
                  <a:srgbClr val="227485"/>
                </a:solidFill>
                <a:latin typeface="Calibri" pitchFamily="34" charset="0"/>
              </a:rPr>
              <a:t>	conhecimento</a:t>
            </a:r>
            <a:r>
              <a:rPr lang="pt-BR" sz="1400" b="1" dirty="0">
                <a:solidFill>
                  <a:srgbClr val="227485"/>
                </a:solidFill>
                <a:latin typeface="Calibri" pitchFamily="34" charset="0"/>
              </a:rPr>
              <a:t>.</a:t>
            </a:r>
          </a:p>
          <a:p>
            <a:pPr marL="0" lvl="1" indent="457200" algn="just" eaLnBrk="1" hangingPunct="1">
              <a:buNone/>
              <a:defRPr/>
            </a:pPr>
            <a:r>
              <a:rPr lang="pt-BR" sz="1400" b="1" dirty="0" smtClean="0">
                <a:solidFill>
                  <a:srgbClr val="227485"/>
                </a:solidFill>
                <a:effectLst>
                  <a:outerShdw blurRad="38100" dist="38100" dir="2700000" algn="tl">
                    <a:srgbClr val="000000">
                      <a:alpha val="43137"/>
                    </a:srgbClr>
                  </a:outerShdw>
                </a:effectLst>
                <a:latin typeface="Calibri" pitchFamily="34" charset="0"/>
              </a:rPr>
              <a:t>Quando </a:t>
            </a:r>
            <a:r>
              <a:rPr lang="pt-BR" sz="1400" b="1" dirty="0">
                <a:solidFill>
                  <a:srgbClr val="227485"/>
                </a:solidFill>
                <a:effectLst>
                  <a:outerShdw blurRad="38100" dist="38100" dir="2700000" algn="tl">
                    <a:srgbClr val="000000">
                      <a:alpha val="43137"/>
                    </a:srgbClr>
                  </a:outerShdw>
                </a:effectLst>
                <a:latin typeface="Calibri" pitchFamily="34" charset="0"/>
              </a:rPr>
              <a:t>aprender?</a:t>
            </a:r>
          </a:p>
          <a:p>
            <a:pPr marL="0" lvl="1" indent="457200" algn="just" eaLnBrk="1" hangingPunct="1">
              <a:buNone/>
              <a:defRPr/>
            </a:pPr>
            <a:r>
              <a:rPr lang="pt-BR" sz="1400" b="1" dirty="0" smtClean="0">
                <a:solidFill>
                  <a:srgbClr val="227485"/>
                </a:solidFill>
                <a:latin typeface="Calibri" pitchFamily="34" charset="0"/>
              </a:rPr>
              <a:t>	O </a:t>
            </a:r>
            <a:r>
              <a:rPr lang="pt-BR" sz="1400" b="1" dirty="0">
                <a:solidFill>
                  <a:srgbClr val="227485"/>
                </a:solidFill>
                <a:latin typeface="Calibri" pitchFamily="34" charset="0"/>
              </a:rPr>
              <a:t>adulto estará mais disposto à aprender quando a oportunidade coincidir com situações práticas </a:t>
            </a:r>
            <a:r>
              <a:rPr lang="pt-BR" sz="1400" b="1" dirty="0" smtClean="0">
                <a:solidFill>
                  <a:srgbClr val="227485"/>
                </a:solidFill>
                <a:latin typeface="Calibri" pitchFamily="34" charset="0"/>
              </a:rPr>
              <a:t>	do seu </a:t>
            </a:r>
            <a:r>
              <a:rPr lang="pt-BR" sz="1400" b="1" dirty="0">
                <a:solidFill>
                  <a:srgbClr val="227485"/>
                </a:solidFill>
                <a:latin typeface="Calibri" pitchFamily="34" charset="0"/>
              </a:rPr>
              <a:t>dia a dia em que o conhecimento poderá ser usado ou através do qual a compreensão da </a:t>
            </a:r>
            <a:r>
              <a:rPr lang="pt-BR" sz="1400" b="1" dirty="0" smtClean="0">
                <a:solidFill>
                  <a:srgbClr val="227485"/>
                </a:solidFill>
                <a:latin typeface="Calibri" pitchFamily="34" charset="0"/>
              </a:rPr>
              <a:t>	realidade 	seja mais </a:t>
            </a:r>
            <a:r>
              <a:rPr lang="pt-BR" sz="1400" b="1" dirty="0">
                <a:solidFill>
                  <a:srgbClr val="227485"/>
                </a:solidFill>
                <a:latin typeface="Calibri" pitchFamily="34" charset="0"/>
              </a:rPr>
              <a:t>clara. </a:t>
            </a:r>
          </a:p>
          <a:p>
            <a:pPr marL="0" lvl="1" indent="457200" algn="just" eaLnBrk="1" hangingPunct="1">
              <a:buNone/>
              <a:defRPr/>
            </a:pP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spTree>
    <p:extLst>
      <p:ext uri="{BB962C8B-B14F-4D97-AF65-F5344CB8AC3E}">
        <p14:creationId xmlns:p14="http://schemas.microsoft.com/office/powerpoint/2010/main" val="1907850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6238" y="807657"/>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smtClean="0">
                <a:solidFill>
                  <a:srgbClr val="227485"/>
                </a:solidFill>
                <a:effectLst>
                  <a:outerShdw blurRad="38100" dist="38100" dir="2700000" algn="tl">
                    <a:srgbClr val="000000">
                      <a:alpha val="43137"/>
                    </a:srgbClr>
                  </a:outerShdw>
                </a:effectLst>
                <a:latin typeface="Calibri" pitchFamily="34" charset="0"/>
              </a:rPr>
              <a:t>Aprendizagem </a:t>
            </a:r>
            <a:r>
              <a:rPr lang="pt-BR" sz="1400" b="1" dirty="0">
                <a:solidFill>
                  <a:srgbClr val="227485"/>
                </a:solidFill>
                <a:effectLst>
                  <a:outerShdw blurRad="38100" dist="38100" dir="2700000" algn="tl">
                    <a:srgbClr val="000000">
                      <a:alpha val="43137"/>
                    </a:srgbClr>
                  </a:outerShdw>
                </a:effectLst>
                <a:latin typeface="Calibri" pitchFamily="34" charset="0"/>
              </a:rPr>
              <a:t>orientada.</a:t>
            </a:r>
          </a:p>
          <a:p>
            <a:pPr marL="0" lvl="1" indent="457200" algn="just" eaLnBrk="1" hangingPunct="1">
              <a:buNone/>
              <a:defRPr/>
            </a:pPr>
            <a:r>
              <a:rPr lang="pt-BR" sz="1400" b="1" dirty="0" smtClean="0">
                <a:solidFill>
                  <a:srgbClr val="227485"/>
                </a:solidFill>
                <a:latin typeface="Calibri" pitchFamily="34" charset="0"/>
              </a:rPr>
              <a:t>	Para </a:t>
            </a:r>
            <a:r>
              <a:rPr lang="pt-BR" sz="1400" b="1" dirty="0">
                <a:solidFill>
                  <a:srgbClr val="227485"/>
                </a:solidFill>
                <a:latin typeface="Calibri" pitchFamily="34" charset="0"/>
              </a:rPr>
              <a:t>o adulto a contextualização do conhecimento é fundamental, </a:t>
            </a:r>
            <a:endParaRPr lang="pt-BR" sz="1400" b="1" dirty="0" smtClean="0">
              <a:solidFill>
                <a:srgbClr val="227485"/>
              </a:solidFill>
              <a:latin typeface="Calibri" pitchFamily="34" charset="0"/>
            </a:endParaRPr>
          </a:p>
          <a:p>
            <a:pPr marL="0" lvl="1" indent="457200" algn="just" eaLnBrk="1" hangingPunct="1">
              <a:buNone/>
              <a:defRPr/>
            </a:pPr>
            <a:r>
              <a:rPr lang="pt-BR" sz="1400" b="1" dirty="0" smtClean="0">
                <a:solidFill>
                  <a:srgbClr val="227485"/>
                </a:solidFill>
                <a:latin typeface="Calibri" pitchFamily="34" charset="0"/>
              </a:rPr>
              <a:t>pois </a:t>
            </a:r>
            <a:r>
              <a:rPr lang="pt-BR" sz="1400" b="1" dirty="0">
                <a:solidFill>
                  <a:srgbClr val="227485"/>
                </a:solidFill>
                <a:latin typeface="Calibri" pitchFamily="34" charset="0"/>
              </a:rPr>
              <a:t>– além de compreender o </a:t>
            </a:r>
            <a:r>
              <a:rPr lang="pt-BR" sz="1400" b="1" dirty="0" smtClean="0">
                <a:solidFill>
                  <a:srgbClr val="227485"/>
                </a:solidFill>
                <a:latin typeface="Calibri" pitchFamily="34" charset="0"/>
              </a:rPr>
              <a:t>	papel </a:t>
            </a:r>
            <a:r>
              <a:rPr lang="pt-BR" sz="1400" b="1" dirty="0">
                <a:solidFill>
                  <a:srgbClr val="227485"/>
                </a:solidFill>
                <a:latin typeface="Calibri" pitchFamily="34" charset="0"/>
              </a:rPr>
              <a:t>e relevância do aprendizado no </a:t>
            </a:r>
            <a:r>
              <a:rPr lang="pt-BR" sz="1400" b="1" dirty="0" smtClean="0">
                <a:solidFill>
                  <a:srgbClr val="227485"/>
                </a:solidFill>
                <a:latin typeface="Calibri" pitchFamily="34" charset="0"/>
              </a:rPr>
              <a:t>seu</a:t>
            </a:r>
          </a:p>
          <a:p>
            <a:pPr marL="0" lvl="1" indent="457200" algn="just" eaLnBrk="1" hangingPunct="1">
              <a:buNone/>
              <a:defRPr/>
            </a:pPr>
            <a:r>
              <a:rPr lang="pt-BR" sz="1400" b="1" dirty="0" smtClean="0">
                <a:solidFill>
                  <a:srgbClr val="227485"/>
                </a:solidFill>
                <a:latin typeface="Calibri" pitchFamily="34" charset="0"/>
              </a:rPr>
              <a:t> </a:t>
            </a:r>
            <a:r>
              <a:rPr lang="pt-BR" sz="1400" b="1" dirty="0">
                <a:solidFill>
                  <a:srgbClr val="227485"/>
                </a:solidFill>
                <a:latin typeface="Calibri" pitchFamily="34" charset="0"/>
              </a:rPr>
              <a:t>cotidiano – o adulto aprende melhor quando a aplicabilidade </a:t>
            </a:r>
            <a:r>
              <a:rPr lang="pt-BR" sz="1400" b="1" dirty="0" smtClean="0">
                <a:solidFill>
                  <a:srgbClr val="227485"/>
                </a:solidFill>
                <a:latin typeface="Calibri" pitchFamily="34" charset="0"/>
              </a:rPr>
              <a:t>e utilidade</a:t>
            </a:r>
          </a:p>
          <a:p>
            <a:pPr marL="0" lvl="1" indent="457200" algn="just" eaLnBrk="1" hangingPunct="1">
              <a:buNone/>
              <a:defRPr/>
            </a:pPr>
            <a:r>
              <a:rPr lang="pt-BR" sz="1400" b="1" dirty="0" smtClean="0">
                <a:solidFill>
                  <a:srgbClr val="227485"/>
                </a:solidFill>
                <a:latin typeface="Calibri" pitchFamily="34" charset="0"/>
              </a:rPr>
              <a:t> </a:t>
            </a:r>
            <a:r>
              <a:rPr lang="pt-BR" sz="1400" b="1" dirty="0">
                <a:solidFill>
                  <a:srgbClr val="227485"/>
                </a:solidFill>
                <a:latin typeface="Calibri" pitchFamily="34" charset="0"/>
              </a:rPr>
              <a:t>evidenciam conceitos. </a:t>
            </a:r>
          </a:p>
          <a:p>
            <a:pPr marL="0" lvl="1" indent="457200" algn="just" eaLnBrk="1" hangingPunct="1">
              <a:buNone/>
              <a:defRPr/>
            </a:pPr>
            <a:r>
              <a:rPr lang="pt-BR" sz="1400" b="1" dirty="0" smtClean="0">
                <a:solidFill>
                  <a:srgbClr val="227485"/>
                </a:solidFill>
                <a:effectLst>
                  <a:outerShdw blurRad="38100" dist="38100" dir="2700000" algn="tl">
                    <a:srgbClr val="000000">
                      <a:alpha val="43137"/>
                    </a:srgbClr>
                  </a:outerShdw>
                </a:effectLst>
                <a:latin typeface="Calibri" pitchFamily="34" charset="0"/>
              </a:rPr>
              <a:t>Motivação </a:t>
            </a:r>
            <a:r>
              <a:rPr lang="pt-BR" sz="1400" b="1" dirty="0">
                <a:solidFill>
                  <a:srgbClr val="227485"/>
                </a:solidFill>
                <a:effectLst>
                  <a:outerShdw blurRad="38100" dist="38100" dir="2700000" algn="tl">
                    <a:srgbClr val="000000">
                      <a:alpha val="43137"/>
                    </a:srgbClr>
                  </a:outerShdw>
                </a:effectLst>
                <a:latin typeface="Calibri" pitchFamily="34" charset="0"/>
              </a:rPr>
              <a:t>e aprendizado.</a:t>
            </a:r>
          </a:p>
          <a:p>
            <a:pPr marL="0" lvl="1" indent="457200" algn="just" eaLnBrk="1" hangingPunct="1">
              <a:buNone/>
              <a:defRPr/>
            </a:pPr>
            <a:r>
              <a:rPr lang="pt-BR" sz="1400" b="1" dirty="0" smtClean="0">
                <a:solidFill>
                  <a:srgbClr val="227485"/>
                </a:solidFill>
                <a:latin typeface="Calibri" pitchFamily="34" charset="0"/>
              </a:rPr>
              <a:t>	Necessidades </a:t>
            </a:r>
            <a:r>
              <a:rPr lang="pt-BR" sz="1400" b="1" dirty="0">
                <a:solidFill>
                  <a:srgbClr val="227485"/>
                </a:solidFill>
                <a:latin typeface="Calibri" pitchFamily="34" charset="0"/>
              </a:rPr>
              <a:t>profissionais compõem parcialmente a </a:t>
            </a:r>
            <a:r>
              <a:rPr lang="pt-BR" sz="1400" b="1" dirty="0" smtClean="0">
                <a:solidFill>
                  <a:srgbClr val="227485"/>
                </a:solidFill>
                <a:latin typeface="Calibri" pitchFamily="34" charset="0"/>
              </a:rPr>
              <a:t>motivação</a:t>
            </a:r>
          </a:p>
          <a:p>
            <a:pPr marL="0" lvl="1" indent="457200" algn="just" eaLnBrk="1" hangingPunct="1">
              <a:buNone/>
              <a:defRPr/>
            </a:pPr>
            <a:r>
              <a:rPr lang="pt-BR" sz="1400" b="1" dirty="0" smtClean="0">
                <a:solidFill>
                  <a:srgbClr val="227485"/>
                </a:solidFill>
                <a:latin typeface="Calibri" pitchFamily="34" charset="0"/>
              </a:rPr>
              <a:t> </a:t>
            </a:r>
            <a:r>
              <a:rPr lang="pt-BR" sz="1400" b="1" dirty="0">
                <a:solidFill>
                  <a:srgbClr val="227485"/>
                </a:solidFill>
                <a:latin typeface="Calibri" pitchFamily="34" charset="0"/>
              </a:rPr>
              <a:t>adulta pelo aprendizado, </a:t>
            </a:r>
            <a:r>
              <a:rPr lang="pt-BR" sz="1400" b="1" dirty="0" smtClean="0">
                <a:solidFill>
                  <a:srgbClr val="227485"/>
                </a:solidFill>
                <a:latin typeface="Calibri" pitchFamily="34" charset="0"/>
              </a:rPr>
              <a:t>podendo</a:t>
            </a:r>
            <a:r>
              <a:rPr lang="pt-BR" sz="1400" b="1" dirty="0">
                <a:solidFill>
                  <a:srgbClr val="227485"/>
                </a:solidFill>
                <a:latin typeface="Calibri" pitchFamily="34" charset="0"/>
              </a:rPr>
              <a:t>, inclusive, levar à reflexão sobre valores e condução de carreira. </a:t>
            </a:r>
            <a:r>
              <a:rPr lang="pt-BR" sz="1400" b="1" dirty="0" smtClean="0">
                <a:solidFill>
                  <a:srgbClr val="227485"/>
                </a:solidFill>
                <a:latin typeface="Calibri" pitchFamily="34" charset="0"/>
              </a:rPr>
              <a:t>	Desse </a:t>
            </a:r>
            <a:r>
              <a:rPr lang="pt-BR" sz="1400" b="1" dirty="0">
                <a:solidFill>
                  <a:srgbClr val="227485"/>
                </a:solidFill>
                <a:latin typeface="Calibri" pitchFamily="34" charset="0"/>
              </a:rPr>
              <a:t>modo, aliados às </a:t>
            </a:r>
            <a:r>
              <a:rPr lang="pt-BR" sz="1400" b="1" dirty="0" smtClean="0">
                <a:solidFill>
                  <a:srgbClr val="227485"/>
                </a:solidFill>
                <a:latin typeface="Calibri" pitchFamily="34" charset="0"/>
              </a:rPr>
              <a:t>	questões </a:t>
            </a:r>
            <a:r>
              <a:rPr lang="pt-BR" sz="1400" b="1" dirty="0">
                <a:solidFill>
                  <a:srgbClr val="227485"/>
                </a:solidFill>
                <a:latin typeface="Calibri" pitchFamily="34" charset="0"/>
              </a:rPr>
              <a:t>profissionais, o adulto se sentirá mais motivado caso valores sociais – </a:t>
            </a:r>
            <a:r>
              <a:rPr lang="pt-BR" sz="1400" b="1" dirty="0" smtClean="0">
                <a:solidFill>
                  <a:srgbClr val="227485"/>
                </a:solidFill>
                <a:latin typeface="Calibri" pitchFamily="34" charset="0"/>
              </a:rPr>
              <a:t>	amplamente 	compreendidos </a:t>
            </a:r>
            <a:r>
              <a:rPr lang="pt-BR" sz="1400" b="1" dirty="0">
                <a:solidFill>
                  <a:srgbClr val="227485"/>
                </a:solidFill>
                <a:latin typeface="Calibri" pitchFamily="34" charset="0"/>
              </a:rPr>
              <a:t>como diferenciais na qualidade de vida – estejam presentes no </a:t>
            </a:r>
            <a:r>
              <a:rPr lang="pt-BR" sz="1400" b="1" dirty="0" smtClean="0">
                <a:solidFill>
                  <a:srgbClr val="227485"/>
                </a:solidFill>
                <a:latin typeface="Calibri" pitchFamily="34" charset="0"/>
              </a:rPr>
              <a:t>	processo </a:t>
            </a:r>
            <a:r>
              <a:rPr lang="pt-BR" sz="1400" b="1" dirty="0">
                <a:solidFill>
                  <a:srgbClr val="227485"/>
                </a:solidFill>
                <a:latin typeface="Calibri" pitchFamily="34" charset="0"/>
              </a:rPr>
              <a:t>de construção </a:t>
            </a:r>
            <a:r>
              <a:rPr lang="pt-BR" sz="1400" b="1" dirty="0" smtClean="0">
                <a:solidFill>
                  <a:srgbClr val="227485"/>
                </a:solidFill>
                <a:latin typeface="Calibri" pitchFamily="34" charset="0"/>
              </a:rPr>
              <a:t>	do </a:t>
            </a:r>
            <a:r>
              <a:rPr lang="pt-BR" sz="1400" b="1" dirty="0">
                <a:solidFill>
                  <a:srgbClr val="227485"/>
                </a:solidFill>
                <a:latin typeface="Calibri" pitchFamily="34" charset="0"/>
              </a:rPr>
              <a:t>conhecimento. </a:t>
            </a:r>
            <a:endParaRPr lang="pt-BR" sz="1400" b="1" dirty="0" smtClean="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r" eaLnBrk="1" hangingPunct="1">
              <a:buNone/>
              <a:defRPr/>
            </a:pPr>
            <a:r>
              <a:rPr lang="pt-BR" sz="1600" b="1" dirty="0" smtClean="0">
                <a:solidFill>
                  <a:srgbClr val="227485"/>
                </a:solidFill>
                <a:latin typeface="Calibri" pitchFamily="34" charset="0"/>
              </a:rPr>
              <a:t>“</a:t>
            </a:r>
            <a:r>
              <a:rPr lang="pt-BR" sz="1600" b="1" dirty="0">
                <a:solidFill>
                  <a:srgbClr val="227485"/>
                </a:solidFill>
                <a:latin typeface="Calibri" pitchFamily="34" charset="0"/>
              </a:rPr>
              <a:t>À educação cabe fornecer, de algum modo, os mapas de um mundo complexo e constantemente agitado e, ao mesmo tempo, a bússola que permite navegar através dele</a:t>
            </a:r>
            <a:r>
              <a:rPr lang="pt-BR" sz="1600" b="1" dirty="0" smtClean="0">
                <a:solidFill>
                  <a:srgbClr val="227485"/>
                </a:solidFill>
                <a:latin typeface="Calibri" pitchFamily="34" charset="0"/>
              </a:rPr>
              <a:t>”, </a:t>
            </a:r>
            <a:r>
              <a:rPr lang="pt-BR" sz="1200" b="1" dirty="0" smtClean="0">
                <a:solidFill>
                  <a:srgbClr val="227485"/>
                </a:solidFill>
                <a:latin typeface="Calibri" pitchFamily="34" charset="0"/>
              </a:rPr>
              <a:t>Jacques Delors, 1999</a:t>
            </a:r>
            <a:r>
              <a:rPr lang="pt-BR" sz="1400" b="1" dirty="0" smtClean="0">
                <a:solidFill>
                  <a:srgbClr val="227485"/>
                </a:solidFill>
                <a:latin typeface="Calibri" pitchFamily="34" charset="0"/>
              </a:rPr>
              <a:t>. </a:t>
            </a:r>
            <a:endParaRPr lang="pt-BR" sz="18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891" y="987873"/>
            <a:ext cx="2072747" cy="171649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670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6238" y="545177"/>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a:solidFill>
                  <a:srgbClr val="227485"/>
                </a:solidFill>
                <a:latin typeface="Calibri" pitchFamily="34" charset="0"/>
              </a:rPr>
              <a:t>Segundo relatório publicado pela UNESCO em 1999, oriundo do trabalho desenvolvido pela Comissão Internacional sobre Educação no Século XXI e liderado pelo francês Jacques Delors, a educação para o </a:t>
            </a:r>
            <a:r>
              <a:rPr lang="pt-BR" sz="1400" b="1" dirty="0" smtClean="0">
                <a:solidFill>
                  <a:srgbClr val="227485"/>
                </a:solidFill>
                <a:latin typeface="Calibri" pitchFamily="34" charset="0"/>
              </a:rPr>
              <a:t>século (então) </a:t>
            </a:r>
            <a:r>
              <a:rPr lang="pt-BR" sz="1400" b="1" dirty="0">
                <a:solidFill>
                  <a:srgbClr val="227485"/>
                </a:solidFill>
                <a:latin typeface="Calibri" pitchFamily="34" charset="0"/>
              </a:rPr>
              <a:t>vindouro será relevante apenas se direcionada para os quatro tipos fundamentais de aprendizagem, sejam eles: aprender a conhecer, aprender a fazer, aprender a viver com os outros e aprender a ser. Para o grupo de Delors, a prática pedagógica deve preocupar-se com a possibilidade e viabilidade de aprendizado por parte do individuo, pois o conhecimento decorrente do processo de acumulo de informação será tangível apenas se o individuo estiver de fato aderente a este processo e com condições de receber os fluxos informacionais disponíveis. Assim, estes pilares podem ser, então, compreendidos</a:t>
            </a:r>
            <a:r>
              <a:rPr lang="pt-BR" sz="1400" b="1" dirty="0" smtClean="0">
                <a:solidFill>
                  <a:srgbClr val="227485"/>
                </a:solidFill>
                <a:latin typeface="Calibri" pitchFamily="34" charset="0"/>
              </a:rPr>
              <a:t>:</a:t>
            </a: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r>
              <a:rPr lang="pt-BR" sz="1400" b="1" dirty="0" smtClean="0">
                <a:solidFill>
                  <a:srgbClr val="227485"/>
                </a:solidFill>
                <a:latin typeface="Calibri" pitchFamily="34" charset="0"/>
              </a:rPr>
              <a:t>• </a:t>
            </a:r>
            <a:r>
              <a:rPr lang="pt-BR" sz="1400" b="1" dirty="0" smtClean="0">
                <a:solidFill>
                  <a:srgbClr val="227485"/>
                </a:solidFill>
                <a:effectLst>
                  <a:outerShdw blurRad="38100" dist="38100" dir="2700000" algn="tl">
                    <a:srgbClr val="000000">
                      <a:alpha val="43137"/>
                    </a:srgbClr>
                  </a:outerShdw>
                </a:effectLst>
                <a:latin typeface="Calibri" pitchFamily="34" charset="0"/>
              </a:rPr>
              <a:t>aprender </a:t>
            </a:r>
            <a:r>
              <a:rPr lang="pt-BR" sz="1400" b="1" dirty="0">
                <a:solidFill>
                  <a:srgbClr val="227485"/>
                </a:solidFill>
                <a:effectLst>
                  <a:outerShdw blurRad="38100" dist="38100" dir="2700000" algn="tl">
                    <a:srgbClr val="000000">
                      <a:alpha val="43137"/>
                    </a:srgbClr>
                  </a:outerShdw>
                </a:effectLst>
                <a:latin typeface="Calibri" pitchFamily="34" charset="0"/>
              </a:rPr>
              <a:t>a </a:t>
            </a:r>
            <a:r>
              <a:rPr lang="pt-BR" sz="1400" b="1" dirty="0" smtClean="0">
                <a:solidFill>
                  <a:srgbClr val="227485"/>
                </a:solidFill>
                <a:effectLst>
                  <a:outerShdw blurRad="38100" dist="38100" dir="2700000" algn="tl">
                    <a:srgbClr val="000000">
                      <a:alpha val="43137"/>
                    </a:srgbClr>
                  </a:outerShdw>
                </a:effectLst>
                <a:latin typeface="Calibri" pitchFamily="34" charset="0"/>
              </a:rPr>
              <a:t>conhecer</a:t>
            </a:r>
            <a:r>
              <a:rPr lang="pt-BR" sz="1400" b="1" dirty="0" smtClean="0">
                <a:solidFill>
                  <a:srgbClr val="227485"/>
                </a:solidFill>
                <a:latin typeface="Calibri" pitchFamily="34" charset="0"/>
              </a:rPr>
              <a:t>; predispor-se </a:t>
            </a:r>
            <a:r>
              <a:rPr lang="pt-BR" sz="1400" b="1" dirty="0">
                <a:solidFill>
                  <a:srgbClr val="227485"/>
                </a:solidFill>
                <a:latin typeface="Calibri" pitchFamily="34" charset="0"/>
              </a:rPr>
              <a:t>ao conhecimento, interesse no abandono do estagio de ignorância e abertura às informações fundamentais à construção do conhecimento</a:t>
            </a:r>
            <a:r>
              <a:rPr lang="pt-BR" sz="1400" b="1" dirty="0" smtClean="0">
                <a:solidFill>
                  <a:srgbClr val="227485"/>
                </a:solidFill>
                <a:latin typeface="Calibri" pitchFamily="34" charset="0"/>
              </a:rPr>
              <a:t>;</a:t>
            </a:r>
            <a:endParaRPr lang="pt-BR" sz="1400" b="1" dirty="0">
              <a:solidFill>
                <a:srgbClr val="227485"/>
              </a:solidFill>
              <a:latin typeface="Calibri" pitchFamily="34" charset="0"/>
            </a:endParaRPr>
          </a:p>
          <a:p>
            <a:pPr marL="0" lvl="1" indent="457200" algn="just" eaLnBrk="1" hangingPunct="1">
              <a:buNone/>
              <a:defRPr/>
            </a:pPr>
            <a:r>
              <a:rPr lang="pt-BR" sz="1400" b="1" dirty="0" smtClean="0">
                <a:solidFill>
                  <a:srgbClr val="227485"/>
                </a:solidFill>
                <a:latin typeface="Calibri" pitchFamily="34" charset="0"/>
              </a:rPr>
              <a:t>• </a:t>
            </a:r>
            <a:r>
              <a:rPr lang="pt-BR" sz="1400" b="1" dirty="0" smtClean="0">
                <a:solidFill>
                  <a:srgbClr val="227485"/>
                </a:solidFill>
                <a:effectLst>
                  <a:outerShdw blurRad="38100" dist="38100" dir="2700000" algn="tl">
                    <a:srgbClr val="000000">
                      <a:alpha val="43137"/>
                    </a:srgbClr>
                  </a:outerShdw>
                </a:effectLst>
                <a:latin typeface="Calibri" pitchFamily="34" charset="0"/>
              </a:rPr>
              <a:t>aprender </a:t>
            </a:r>
            <a:r>
              <a:rPr lang="pt-BR" sz="1400" b="1" dirty="0">
                <a:solidFill>
                  <a:srgbClr val="227485"/>
                </a:solidFill>
                <a:effectLst>
                  <a:outerShdw blurRad="38100" dist="38100" dir="2700000" algn="tl">
                    <a:srgbClr val="000000">
                      <a:alpha val="43137"/>
                    </a:srgbClr>
                  </a:outerShdw>
                </a:effectLst>
                <a:latin typeface="Calibri" pitchFamily="34" charset="0"/>
              </a:rPr>
              <a:t>a </a:t>
            </a:r>
            <a:r>
              <a:rPr lang="pt-BR" sz="1400" b="1" dirty="0" smtClean="0">
                <a:solidFill>
                  <a:srgbClr val="227485"/>
                </a:solidFill>
                <a:effectLst>
                  <a:outerShdw blurRad="38100" dist="38100" dir="2700000" algn="tl">
                    <a:srgbClr val="000000">
                      <a:alpha val="43137"/>
                    </a:srgbClr>
                  </a:outerShdw>
                </a:effectLst>
                <a:latin typeface="Calibri" pitchFamily="34" charset="0"/>
              </a:rPr>
              <a:t>fazer</a:t>
            </a:r>
            <a:r>
              <a:rPr lang="pt-BR" sz="1400" b="1" dirty="0" smtClean="0">
                <a:solidFill>
                  <a:srgbClr val="227485"/>
                </a:solidFill>
                <a:latin typeface="Calibri" pitchFamily="34" charset="0"/>
              </a:rPr>
              <a:t>; influenciar </a:t>
            </a:r>
            <a:r>
              <a:rPr lang="pt-BR" sz="1400" b="1" dirty="0">
                <a:solidFill>
                  <a:srgbClr val="227485"/>
                </a:solidFill>
                <a:latin typeface="Calibri" pitchFamily="34" charset="0"/>
              </a:rPr>
              <a:t>a realidade através da aplicação de conhecimento adquiridos, transformar através do conhecimento;</a:t>
            </a:r>
          </a:p>
          <a:p>
            <a:pPr marL="0" lvl="1" indent="457200" algn="just" eaLnBrk="1" hangingPunct="1">
              <a:buNone/>
              <a:defRPr/>
            </a:pPr>
            <a:r>
              <a:rPr lang="pt-BR" sz="1400" b="1" dirty="0" smtClean="0">
                <a:solidFill>
                  <a:srgbClr val="227485"/>
                </a:solidFill>
                <a:latin typeface="Calibri" pitchFamily="34" charset="0"/>
              </a:rPr>
              <a:t>• </a:t>
            </a:r>
            <a:r>
              <a:rPr lang="pt-BR" sz="1400" b="1" dirty="0" smtClean="0">
                <a:solidFill>
                  <a:srgbClr val="227485"/>
                </a:solidFill>
                <a:effectLst>
                  <a:outerShdw blurRad="38100" dist="38100" dir="2700000" algn="tl">
                    <a:srgbClr val="000000">
                      <a:alpha val="43137"/>
                    </a:srgbClr>
                  </a:outerShdw>
                </a:effectLst>
                <a:latin typeface="Calibri" pitchFamily="34" charset="0"/>
              </a:rPr>
              <a:t>aprender </a:t>
            </a:r>
            <a:r>
              <a:rPr lang="pt-BR" sz="1400" b="1" dirty="0">
                <a:solidFill>
                  <a:srgbClr val="227485"/>
                </a:solidFill>
                <a:effectLst>
                  <a:outerShdw blurRad="38100" dist="38100" dir="2700000" algn="tl">
                    <a:srgbClr val="000000">
                      <a:alpha val="43137"/>
                    </a:srgbClr>
                  </a:outerShdw>
                </a:effectLst>
                <a:latin typeface="Calibri" pitchFamily="34" charset="0"/>
              </a:rPr>
              <a:t>a </a:t>
            </a:r>
            <a:r>
              <a:rPr lang="pt-BR" sz="1400" b="1" dirty="0" smtClean="0">
                <a:solidFill>
                  <a:srgbClr val="227485"/>
                </a:solidFill>
                <a:effectLst>
                  <a:outerShdw blurRad="38100" dist="38100" dir="2700000" algn="tl">
                    <a:srgbClr val="000000">
                      <a:alpha val="43137"/>
                    </a:srgbClr>
                  </a:outerShdw>
                </a:effectLst>
                <a:latin typeface="Calibri" pitchFamily="34" charset="0"/>
              </a:rPr>
              <a:t>conviver</a:t>
            </a:r>
            <a:r>
              <a:rPr lang="pt-BR" sz="1400" b="1" dirty="0" smtClean="0">
                <a:solidFill>
                  <a:srgbClr val="227485"/>
                </a:solidFill>
                <a:latin typeface="Calibri" pitchFamily="34" charset="0"/>
              </a:rPr>
              <a:t>; o </a:t>
            </a:r>
            <a:r>
              <a:rPr lang="pt-BR" sz="1400" b="1" dirty="0">
                <a:solidFill>
                  <a:srgbClr val="227485"/>
                </a:solidFill>
                <a:latin typeface="Calibri" pitchFamily="34" charset="0"/>
              </a:rPr>
              <a:t>conhecimento como fator de transformação nas atitudes e nos valores sociais, abrindo espaço para a cooperação dentro da inerente diversidade </a:t>
            </a:r>
            <a:r>
              <a:rPr lang="pt-BR" sz="1400" b="1" dirty="0" smtClean="0">
                <a:solidFill>
                  <a:srgbClr val="227485"/>
                </a:solidFill>
                <a:latin typeface="Calibri" pitchFamily="34" charset="0"/>
              </a:rPr>
              <a:t>humana;</a:t>
            </a:r>
            <a:endParaRPr lang="pt-BR" sz="1400" b="1" dirty="0">
              <a:solidFill>
                <a:srgbClr val="227485"/>
              </a:solidFill>
              <a:latin typeface="Calibri" pitchFamily="34" charset="0"/>
            </a:endParaRPr>
          </a:p>
          <a:p>
            <a:pPr marL="0" lvl="1" indent="457200" algn="just" eaLnBrk="1" hangingPunct="1">
              <a:buNone/>
              <a:defRPr/>
            </a:pPr>
            <a:r>
              <a:rPr lang="pt-BR" sz="1400" b="1" dirty="0" smtClean="0">
                <a:solidFill>
                  <a:srgbClr val="227485"/>
                </a:solidFill>
                <a:latin typeface="Calibri" pitchFamily="34" charset="0"/>
              </a:rPr>
              <a:t>• </a:t>
            </a:r>
            <a:r>
              <a:rPr lang="pt-BR" sz="1400" b="1" dirty="0" smtClean="0">
                <a:solidFill>
                  <a:srgbClr val="227485"/>
                </a:solidFill>
                <a:effectLst>
                  <a:outerShdw blurRad="38100" dist="38100" dir="2700000" algn="tl">
                    <a:srgbClr val="000000">
                      <a:alpha val="43137"/>
                    </a:srgbClr>
                  </a:outerShdw>
                </a:effectLst>
                <a:latin typeface="Calibri" pitchFamily="34" charset="0"/>
              </a:rPr>
              <a:t>aprender </a:t>
            </a:r>
            <a:r>
              <a:rPr lang="pt-BR" sz="1400" b="1" dirty="0">
                <a:solidFill>
                  <a:srgbClr val="227485"/>
                </a:solidFill>
                <a:effectLst>
                  <a:outerShdw blurRad="38100" dist="38100" dir="2700000" algn="tl">
                    <a:srgbClr val="000000">
                      <a:alpha val="43137"/>
                    </a:srgbClr>
                  </a:outerShdw>
                </a:effectLst>
                <a:latin typeface="Calibri" pitchFamily="34" charset="0"/>
              </a:rPr>
              <a:t>a </a:t>
            </a:r>
            <a:r>
              <a:rPr lang="pt-BR" sz="1400" b="1" dirty="0" smtClean="0">
                <a:solidFill>
                  <a:srgbClr val="227485"/>
                </a:solidFill>
                <a:effectLst>
                  <a:outerShdw blurRad="38100" dist="38100" dir="2700000" algn="tl">
                    <a:srgbClr val="000000">
                      <a:alpha val="43137"/>
                    </a:srgbClr>
                  </a:outerShdw>
                </a:effectLst>
                <a:latin typeface="Calibri" pitchFamily="34" charset="0"/>
              </a:rPr>
              <a:t>ser</a:t>
            </a:r>
            <a:r>
              <a:rPr lang="pt-BR" sz="1400" b="1" dirty="0" smtClean="0">
                <a:solidFill>
                  <a:srgbClr val="227485"/>
                </a:solidFill>
                <a:latin typeface="Calibri" pitchFamily="34" charset="0"/>
              </a:rPr>
              <a:t>; pensar-se </a:t>
            </a:r>
            <a:r>
              <a:rPr lang="pt-BR" sz="1400" b="1" dirty="0">
                <a:solidFill>
                  <a:srgbClr val="227485"/>
                </a:solidFill>
                <a:latin typeface="Calibri" pitchFamily="34" charset="0"/>
              </a:rPr>
              <a:t>como ser humano autônomo, ativo e independente, mas encerrando em si os 3 pilares anteriores e compreendendo o papel transformador do homem na sociedade.</a:t>
            </a:r>
          </a:p>
          <a:p>
            <a:pPr marL="0" lvl="1" indent="457200" algn="r" eaLnBrk="1" hangingPunct="1">
              <a:buNone/>
              <a:defRPr/>
            </a:pPr>
            <a:r>
              <a:rPr lang="pt-BR" sz="1800" b="1" dirty="0" smtClean="0">
                <a:solidFill>
                  <a:srgbClr val="227485"/>
                </a:solidFill>
                <a:latin typeface="Calibri" pitchFamily="34" charset="0"/>
              </a:rPr>
              <a:t>. </a:t>
            </a:r>
            <a:endParaRPr lang="pt-BR" sz="18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spTree>
    <p:extLst>
      <p:ext uri="{BB962C8B-B14F-4D97-AF65-F5344CB8AC3E}">
        <p14:creationId xmlns:p14="http://schemas.microsoft.com/office/powerpoint/2010/main" val="910022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6238" y="545177"/>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smtClean="0">
                <a:solidFill>
                  <a:srgbClr val="227485"/>
                </a:solidFill>
                <a:latin typeface="Calibri" pitchFamily="34" charset="0"/>
              </a:rPr>
              <a:t>A </a:t>
            </a:r>
            <a:r>
              <a:rPr lang="pt-BR" sz="1400" b="1" dirty="0">
                <a:solidFill>
                  <a:srgbClr val="227485"/>
                </a:solidFill>
                <a:latin typeface="Calibri" pitchFamily="34" charset="0"/>
              </a:rPr>
              <a:t>estrutura de um curso voltado para adultos deve obrigatoriamente explicitar o “</a:t>
            </a:r>
            <a:r>
              <a:rPr lang="pt-BR" sz="1400" b="1" dirty="0">
                <a:solidFill>
                  <a:srgbClr val="227485"/>
                </a:solidFill>
                <a:effectLst>
                  <a:outerShdw blurRad="38100" dist="38100" dir="2700000" algn="tl">
                    <a:srgbClr val="000000">
                      <a:alpha val="43137"/>
                    </a:srgbClr>
                  </a:outerShdw>
                </a:effectLst>
                <a:latin typeface="Calibri" pitchFamily="34" charset="0"/>
              </a:rPr>
              <a:t>porquê</a:t>
            </a:r>
            <a:r>
              <a:rPr lang="pt-BR" sz="1400" b="1" dirty="0">
                <a:solidFill>
                  <a:srgbClr val="227485"/>
                </a:solidFill>
                <a:latin typeface="Calibri" pitchFamily="34" charset="0"/>
              </a:rPr>
              <a:t>” e o “</a:t>
            </a:r>
            <a:r>
              <a:rPr lang="pt-BR" sz="1400" b="1" dirty="0">
                <a:solidFill>
                  <a:srgbClr val="227485"/>
                </a:solidFill>
                <a:effectLst>
                  <a:outerShdw blurRad="38100" dist="38100" dir="2700000" algn="tl">
                    <a:srgbClr val="000000">
                      <a:alpha val="43137"/>
                    </a:srgbClr>
                  </a:outerShdw>
                </a:effectLst>
                <a:latin typeface="Calibri" pitchFamily="34" charset="0"/>
              </a:rPr>
              <a:t>como</a:t>
            </a:r>
            <a:r>
              <a:rPr lang="pt-BR" sz="1400" b="1" dirty="0">
                <a:solidFill>
                  <a:srgbClr val="227485"/>
                </a:solidFill>
                <a:latin typeface="Calibri" pitchFamily="34" charset="0"/>
              </a:rPr>
              <a:t>” estudar, a fim de que o aluno esteja ciente da importância daquele conteúdo para seu crescimento profissional e realidade cotidiana. </a:t>
            </a:r>
            <a:endParaRPr lang="pt-BR" sz="1400" b="1" dirty="0" smtClean="0">
              <a:solidFill>
                <a:srgbClr val="227485"/>
              </a:solidFill>
              <a:latin typeface="Calibri" pitchFamily="34" charset="0"/>
            </a:endParaRPr>
          </a:p>
          <a:p>
            <a:pPr marL="0" lvl="1" indent="457200" algn="just" eaLnBrk="1" hangingPunct="1">
              <a:buNone/>
              <a:defRPr/>
            </a:pPr>
            <a:r>
              <a:rPr lang="pt-BR" sz="1400" b="1" dirty="0" smtClean="0">
                <a:solidFill>
                  <a:srgbClr val="227485"/>
                </a:solidFill>
                <a:latin typeface="Calibri" pitchFamily="34" charset="0"/>
              </a:rPr>
              <a:t>Dessa </a:t>
            </a:r>
            <a:r>
              <a:rPr lang="pt-BR" sz="1400" b="1" dirty="0">
                <a:solidFill>
                  <a:srgbClr val="227485"/>
                </a:solidFill>
                <a:latin typeface="Calibri" pitchFamily="34" charset="0"/>
              </a:rPr>
              <a:t>forma, recomenda-se a clara indicação dos </a:t>
            </a:r>
            <a:r>
              <a:rPr lang="pt-BR" sz="1400" b="1" dirty="0">
                <a:solidFill>
                  <a:srgbClr val="227485"/>
                </a:solidFill>
                <a:effectLst>
                  <a:outerShdw blurRad="38100" dist="38100" dir="2700000" algn="tl">
                    <a:srgbClr val="000000">
                      <a:alpha val="43137"/>
                    </a:srgbClr>
                  </a:outerShdw>
                </a:effectLst>
                <a:latin typeface="Calibri" pitchFamily="34" charset="0"/>
              </a:rPr>
              <a:t>objetivos</a:t>
            </a:r>
            <a:r>
              <a:rPr lang="pt-BR" sz="1400" b="1" dirty="0">
                <a:solidFill>
                  <a:srgbClr val="227485"/>
                </a:solidFill>
                <a:latin typeface="Calibri" pitchFamily="34" charset="0"/>
              </a:rPr>
              <a:t> </a:t>
            </a:r>
            <a:r>
              <a:rPr lang="pt-BR" sz="1400" b="1" dirty="0" smtClean="0">
                <a:solidFill>
                  <a:srgbClr val="227485"/>
                </a:solidFill>
                <a:latin typeface="Calibri" pitchFamily="34" charset="0"/>
              </a:rPr>
              <a:t>e </a:t>
            </a:r>
            <a:r>
              <a:rPr lang="pt-BR" sz="1400" b="1" dirty="0">
                <a:solidFill>
                  <a:srgbClr val="227485"/>
                </a:solidFill>
                <a:latin typeface="Calibri" pitchFamily="34" charset="0"/>
              </a:rPr>
              <a:t>de como este conhecimento é operacionalizado na </a:t>
            </a:r>
            <a:r>
              <a:rPr lang="pt-BR" sz="1400" b="1" dirty="0">
                <a:solidFill>
                  <a:srgbClr val="227485"/>
                </a:solidFill>
                <a:effectLst>
                  <a:outerShdw blurRad="38100" dist="38100" dir="2700000" algn="tl">
                    <a:srgbClr val="000000">
                      <a:alpha val="43137"/>
                    </a:srgbClr>
                  </a:outerShdw>
                </a:effectLst>
                <a:latin typeface="Calibri" pitchFamily="34" charset="0"/>
              </a:rPr>
              <a:t>prática profissional</a:t>
            </a:r>
            <a:r>
              <a:rPr lang="pt-BR" sz="1400" b="1" dirty="0">
                <a:solidFill>
                  <a:srgbClr val="227485"/>
                </a:solidFill>
                <a:latin typeface="Calibri" pitchFamily="34" charset="0"/>
              </a:rPr>
              <a:t>, por isso a utilização de </a:t>
            </a:r>
            <a:r>
              <a:rPr lang="pt-BR" sz="1400" b="1" dirty="0">
                <a:solidFill>
                  <a:srgbClr val="227485"/>
                </a:solidFill>
                <a:effectLst>
                  <a:outerShdw blurRad="38100" dist="38100" dir="2700000" algn="tl">
                    <a:srgbClr val="000000">
                      <a:alpha val="43137"/>
                    </a:srgbClr>
                  </a:outerShdw>
                </a:effectLst>
                <a:latin typeface="Calibri" pitchFamily="34" charset="0"/>
              </a:rPr>
              <a:t>estudos de caso</a:t>
            </a:r>
            <a:r>
              <a:rPr lang="pt-BR" sz="1400" b="1" dirty="0">
                <a:solidFill>
                  <a:srgbClr val="227485"/>
                </a:solidFill>
                <a:latin typeface="Calibri" pitchFamily="34" charset="0"/>
              </a:rPr>
              <a:t>, que funcionam como um exemplo verídico para reunir sob um mesmo escopo temas teóricos abordados no conteúdo do curso ou da disciplina. </a:t>
            </a:r>
            <a:endParaRPr lang="pt-BR" sz="1400" b="1" dirty="0" smtClean="0">
              <a:solidFill>
                <a:srgbClr val="227485"/>
              </a:solidFill>
              <a:latin typeface="Calibri" pitchFamily="34" charset="0"/>
            </a:endParaRPr>
          </a:p>
          <a:p>
            <a:pPr marL="0" lvl="1" indent="457200" algn="just" eaLnBrk="1" hangingPunct="1">
              <a:buNone/>
              <a:defRPr/>
            </a:pPr>
            <a:r>
              <a:rPr lang="pt-BR" sz="1400" b="1" dirty="0" smtClean="0">
                <a:solidFill>
                  <a:srgbClr val="227485"/>
                </a:solidFill>
                <a:latin typeface="Calibri" pitchFamily="34" charset="0"/>
              </a:rPr>
              <a:t>Assim </a:t>
            </a:r>
            <a:r>
              <a:rPr lang="pt-BR" sz="1400" b="1" dirty="0">
                <a:solidFill>
                  <a:srgbClr val="227485"/>
                </a:solidFill>
                <a:latin typeface="Calibri" pitchFamily="34" charset="0"/>
              </a:rPr>
              <a:t>como os estudos de caso, a utilização de </a:t>
            </a:r>
            <a:r>
              <a:rPr lang="pt-BR" sz="1400" b="1" dirty="0">
                <a:solidFill>
                  <a:srgbClr val="227485"/>
                </a:solidFill>
                <a:effectLst>
                  <a:outerShdw blurRad="38100" dist="38100" dir="2700000" algn="tl">
                    <a:srgbClr val="000000">
                      <a:alpha val="43137"/>
                    </a:srgbClr>
                  </a:outerShdw>
                </a:effectLst>
                <a:latin typeface="Calibri" pitchFamily="34" charset="0"/>
              </a:rPr>
              <a:t>elementos audiovisuais </a:t>
            </a:r>
            <a:r>
              <a:rPr lang="pt-BR" sz="1400" b="1" dirty="0">
                <a:solidFill>
                  <a:srgbClr val="227485"/>
                </a:solidFill>
                <a:latin typeface="Calibri" pitchFamily="34" charset="0"/>
              </a:rPr>
              <a:t>– tais como gráfico, vídeos, tabelas e quadros – permitem uma maior </a:t>
            </a:r>
            <a:r>
              <a:rPr lang="pt-BR" sz="1400" b="1" dirty="0">
                <a:solidFill>
                  <a:srgbClr val="227485"/>
                </a:solidFill>
                <a:effectLst>
                  <a:outerShdw blurRad="38100" dist="38100" dir="2700000" algn="tl">
                    <a:srgbClr val="000000">
                      <a:alpha val="43137"/>
                    </a:srgbClr>
                  </a:outerShdw>
                </a:effectLst>
                <a:latin typeface="Calibri" pitchFamily="34" charset="0"/>
              </a:rPr>
              <a:t>identificação</a:t>
            </a:r>
            <a:r>
              <a:rPr lang="pt-BR" sz="1400" b="1" dirty="0">
                <a:solidFill>
                  <a:srgbClr val="227485"/>
                </a:solidFill>
                <a:latin typeface="Calibri" pitchFamily="34" charset="0"/>
              </a:rPr>
              <a:t> por parte do aluno em relação aos conteúdos ministrados e dados e elementos tangíveis do cotidiano. </a:t>
            </a:r>
            <a:endParaRPr lang="pt-BR" sz="1400" b="1" dirty="0" smtClean="0">
              <a:solidFill>
                <a:srgbClr val="227485"/>
              </a:solidFill>
              <a:latin typeface="Calibri" pitchFamily="34" charset="0"/>
            </a:endParaRPr>
          </a:p>
          <a:p>
            <a:pPr marL="0" lvl="1" indent="457200" algn="just" eaLnBrk="1" hangingPunct="1">
              <a:buNone/>
              <a:defRPr/>
            </a:pPr>
            <a:r>
              <a:rPr lang="pt-BR" sz="1400" b="1" dirty="0" smtClean="0">
                <a:solidFill>
                  <a:srgbClr val="227485"/>
                </a:solidFill>
                <a:latin typeface="Calibri" pitchFamily="34" charset="0"/>
              </a:rPr>
              <a:t>Quanto </a:t>
            </a:r>
            <a:r>
              <a:rPr lang="pt-BR" sz="1400" b="1" dirty="0">
                <a:solidFill>
                  <a:srgbClr val="227485"/>
                </a:solidFill>
                <a:latin typeface="Calibri" pitchFamily="34" charset="0"/>
              </a:rPr>
              <a:t>mais rico em informações </a:t>
            </a:r>
            <a:r>
              <a:rPr lang="pt-BR" sz="1400" b="1" dirty="0" smtClean="0">
                <a:solidFill>
                  <a:srgbClr val="227485"/>
                </a:solidFill>
                <a:latin typeface="Calibri" pitchFamily="34" charset="0"/>
              </a:rPr>
              <a:t>for </a:t>
            </a:r>
            <a:r>
              <a:rPr lang="pt-BR" sz="1400" b="1" dirty="0">
                <a:solidFill>
                  <a:srgbClr val="227485"/>
                </a:solidFill>
                <a:latin typeface="Calibri" pitchFamily="34" charset="0"/>
              </a:rPr>
              <a:t>ambiente de aprendizagem, maiores as chances de o aluno ser </a:t>
            </a:r>
            <a:r>
              <a:rPr lang="pt-BR" sz="1400" b="1" dirty="0" smtClean="0">
                <a:solidFill>
                  <a:srgbClr val="227485"/>
                </a:solidFill>
                <a:latin typeface="Calibri" pitchFamily="34" charset="0"/>
              </a:rPr>
              <a:t>envolvido </a:t>
            </a:r>
            <a:r>
              <a:rPr lang="pt-BR" sz="1400" b="1" dirty="0">
                <a:solidFill>
                  <a:srgbClr val="227485"/>
                </a:solidFill>
                <a:latin typeface="Calibri" pitchFamily="34" charset="0"/>
              </a:rPr>
              <a:t>na </a:t>
            </a:r>
            <a:r>
              <a:rPr lang="pt-BR" sz="1400" b="1" dirty="0">
                <a:solidFill>
                  <a:srgbClr val="227485"/>
                </a:solidFill>
                <a:effectLst>
                  <a:outerShdw blurRad="38100" dist="38100" dir="2700000" algn="tl">
                    <a:srgbClr val="000000">
                      <a:alpha val="43137"/>
                    </a:srgbClr>
                  </a:outerShdw>
                </a:effectLst>
                <a:latin typeface="Calibri" pitchFamily="34" charset="0"/>
              </a:rPr>
              <a:t>construção</a:t>
            </a:r>
            <a:r>
              <a:rPr lang="pt-BR" sz="1400" b="1" dirty="0">
                <a:solidFill>
                  <a:srgbClr val="227485"/>
                </a:solidFill>
                <a:latin typeface="Calibri" pitchFamily="34" charset="0"/>
              </a:rPr>
              <a:t> do conhecimento e leva-lo para seu </a:t>
            </a:r>
            <a:r>
              <a:rPr lang="pt-BR" sz="1400" b="1" dirty="0">
                <a:solidFill>
                  <a:srgbClr val="227485"/>
                </a:solidFill>
                <a:effectLst>
                  <a:outerShdw blurRad="38100" dist="38100" dir="2700000" algn="tl">
                    <a:srgbClr val="000000">
                      <a:alpha val="43137"/>
                    </a:srgbClr>
                  </a:outerShdw>
                </a:effectLst>
                <a:latin typeface="Calibri" pitchFamily="34" charset="0"/>
              </a:rPr>
              <a:t>cotidiano profissional</a:t>
            </a:r>
            <a:r>
              <a:rPr lang="pt-BR" sz="1400" b="1" dirty="0">
                <a:solidFill>
                  <a:srgbClr val="227485"/>
                </a:solidFill>
                <a:latin typeface="Calibri" pitchFamily="34" charset="0"/>
              </a:rPr>
              <a:t>.</a:t>
            </a:r>
            <a:r>
              <a:rPr lang="pt-BR" sz="1800" b="1" dirty="0" smtClean="0">
                <a:solidFill>
                  <a:srgbClr val="227485"/>
                </a:solidFill>
                <a:latin typeface="Calibri" pitchFamily="34" charset="0"/>
              </a:rPr>
              <a:t>. </a:t>
            </a:r>
            <a:endParaRPr lang="pt-BR" sz="18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171" y="3740839"/>
            <a:ext cx="3744533" cy="205974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818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6238" y="872725"/>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r>
              <a:rPr lang="pt-BR" sz="1400" b="1" dirty="0" smtClean="0">
                <a:solidFill>
                  <a:srgbClr val="227485"/>
                </a:solidFill>
                <a:latin typeface="Calibri" pitchFamily="34" charset="0"/>
                <a:cs typeface="+mn-cs"/>
              </a:rPr>
              <a:t>Boas práticas </a:t>
            </a:r>
            <a:r>
              <a:rPr lang="pt-BR" sz="1400" b="1" dirty="0">
                <a:solidFill>
                  <a:srgbClr val="227485"/>
                </a:solidFill>
                <a:latin typeface="Calibri" pitchFamily="34" charset="0"/>
                <a:cs typeface="+mn-cs"/>
              </a:rPr>
              <a:t>para discussão de casos e artigos:</a:t>
            </a:r>
          </a:p>
          <a:p>
            <a:pPr marL="0" indent="0" algn="just" eaLnBrk="1" hangingPunct="1">
              <a:buNone/>
              <a:defRPr/>
            </a:pPr>
            <a:r>
              <a:rPr lang="pt-BR" sz="1400" b="1" dirty="0" smtClean="0">
                <a:solidFill>
                  <a:srgbClr val="227485"/>
                </a:solidFill>
                <a:latin typeface="Calibri" pitchFamily="34" charset="0"/>
                <a:cs typeface="+mn-cs"/>
              </a:rPr>
              <a:t>Algumas </a:t>
            </a:r>
            <a:r>
              <a:rPr lang="pt-BR" sz="1400" b="1" dirty="0">
                <a:solidFill>
                  <a:srgbClr val="227485"/>
                </a:solidFill>
                <a:latin typeface="Calibri" pitchFamily="34" charset="0"/>
                <a:cs typeface="+mn-cs"/>
              </a:rPr>
              <a:t>sugestões com objetivo de contribuir para um melhor aproveitamento das aulas de discussão de casos e </a:t>
            </a:r>
            <a:r>
              <a:rPr lang="pt-BR" sz="1400" b="1" dirty="0" smtClean="0">
                <a:solidFill>
                  <a:srgbClr val="227485"/>
                </a:solidFill>
                <a:latin typeface="Calibri" pitchFamily="34" charset="0"/>
                <a:cs typeface="+mn-cs"/>
              </a:rPr>
              <a:t>artigos e, também, para a parte expositiva da disciplina. Esperamos </a:t>
            </a:r>
            <a:r>
              <a:rPr lang="pt-BR" sz="1400" b="1" dirty="0">
                <a:solidFill>
                  <a:srgbClr val="227485"/>
                </a:solidFill>
                <a:latin typeface="Calibri" pitchFamily="34" charset="0"/>
                <a:cs typeface="+mn-cs"/>
              </a:rPr>
              <a:t>que </a:t>
            </a:r>
            <a:r>
              <a:rPr lang="pt-BR" sz="1400" b="1" dirty="0" smtClean="0">
                <a:solidFill>
                  <a:srgbClr val="227485"/>
                </a:solidFill>
                <a:latin typeface="Calibri" pitchFamily="34" charset="0"/>
                <a:cs typeface="+mn-cs"/>
              </a:rPr>
              <a:t>aproveite.</a:t>
            </a:r>
          </a:p>
          <a:p>
            <a:pPr marL="0" indent="0" algn="just" eaLnBrk="1" hangingPunct="1">
              <a:buNone/>
              <a:defRPr/>
            </a:pPr>
            <a:endParaRPr lang="pt-BR" sz="1400" b="1" dirty="0">
              <a:solidFill>
                <a:srgbClr val="227485"/>
              </a:solidFill>
              <a:latin typeface="Calibri" pitchFamily="34" charset="0"/>
              <a:cs typeface="+mn-cs"/>
            </a:endParaRPr>
          </a:p>
          <a:p>
            <a:pPr marL="0" indent="0" algn="just" eaLnBrk="1" hangingPunct="1">
              <a:buNone/>
              <a:defRPr/>
            </a:pPr>
            <a:r>
              <a:rPr lang="pt-BR" sz="1400" b="1" dirty="0" smtClean="0">
                <a:solidFill>
                  <a:srgbClr val="227485"/>
                </a:solidFill>
                <a:effectLst>
                  <a:outerShdw blurRad="38100" dist="38100" dir="2700000" algn="tl">
                    <a:srgbClr val="000000">
                      <a:alpha val="43137"/>
                    </a:srgbClr>
                  </a:outerShdw>
                </a:effectLst>
                <a:latin typeface="Calibri" pitchFamily="34" charset="0"/>
                <a:cs typeface="+mn-cs"/>
              </a:rPr>
              <a:t>Em sala:</a:t>
            </a:r>
            <a:endParaRPr lang="pt-BR" sz="1400" b="1" dirty="0">
              <a:solidFill>
                <a:srgbClr val="227485"/>
              </a:solidFill>
              <a:effectLst>
                <a:outerShdw blurRad="38100" dist="38100" dir="2700000" algn="tl">
                  <a:srgbClr val="000000">
                    <a:alpha val="43137"/>
                  </a:srgbClr>
                </a:outerShdw>
              </a:effectLst>
              <a:latin typeface="Calibri" pitchFamily="34" charset="0"/>
              <a:cs typeface="+mn-cs"/>
            </a:endParaRPr>
          </a:p>
          <a:p>
            <a:pPr algn="just" eaLnBrk="1" hangingPunct="1">
              <a:defRPr/>
            </a:pPr>
            <a:r>
              <a:rPr lang="pt-BR" sz="1400" b="1" dirty="0">
                <a:solidFill>
                  <a:srgbClr val="227485"/>
                </a:solidFill>
                <a:latin typeface="Calibri" pitchFamily="34" charset="0"/>
                <a:cs typeface="+mn-cs"/>
              </a:rPr>
              <a:t>Importante justificar o título da disciplina e explicar a relevância </a:t>
            </a:r>
            <a:r>
              <a:rPr lang="pt-BR" sz="1400" b="1" dirty="0" smtClean="0">
                <a:solidFill>
                  <a:srgbClr val="227485"/>
                </a:solidFill>
                <a:latin typeface="Calibri" pitchFamily="34" charset="0"/>
                <a:cs typeface="+mn-cs"/>
              </a:rPr>
              <a:t>do seu conteúdo, assim </a:t>
            </a:r>
            <a:r>
              <a:rPr lang="pt-BR" sz="1400" b="1" dirty="0">
                <a:solidFill>
                  <a:srgbClr val="227485"/>
                </a:solidFill>
                <a:latin typeface="Calibri" pitchFamily="34" charset="0"/>
                <a:cs typeface="+mn-cs"/>
              </a:rPr>
              <a:t>como a articulação da disciplina com o </a:t>
            </a:r>
            <a:r>
              <a:rPr lang="pt-BR" sz="1400" b="1" dirty="0" smtClean="0">
                <a:solidFill>
                  <a:srgbClr val="227485"/>
                </a:solidFill>
                <a:latin typeface="Calibri" pitchFamily="34" charset="0"/>
                <a:cs typeface="+mn-cs"/>
              </a:rPr>
              <a:t>curso;</a:t>
            </a:r>
            <a:endParaRPr lang="pt-BR" sz="1400" b="1" dirty="0">
              <a:solidFill>
                <a:srgbClr val="227485"/>
              </a:solidFill>
              <a:latin typeface="Calibri" pitchFamily="34" charset="0"/>
              <a:cs typeface="+mn-cs"/>
            </a:endParaRPr>
          </a:p>
          <a:p>
            <a:pPr algn="just" eaLnBrk="1" hangingPunct="1">
              <a:defRPr/>
            </a:pPr>
            <a:r>
              <a:rPr lang="pt-BR" sz="1400" b="1" dirty="0">
                <a:solidFill>
                  <a:srgbClr val="227485"/>
                </a:solidFill>
                <a:latin typeface="Calibri" pitchFamily="34" charset="0"/>
                <a:cs typeface="+mn-cs"/>
              </a:rPr>
              <a:t>Apresentar os temas </a:t>
            </a:r>
            <a:r>
              <a:rPr lang="pt-BR" sz="1400" b="1" dirty="0" smtClean="0">
                <a:solidFill>
                  <a:srgbClr val="227485"/>
                </a:solidFill>
                <a:latin typeface="Calibri" pitchFamily="34" charset="0"/>
                <a:cs typeface="+mn-cs"/>
              </a:rPr>
              <a:t>propostos para cada aula;</a:t>
            </a:r>
          </a:p>
          <a:p>
            <a:pPr algn="just" eaLnBrk="1" hangingPunct="1">
              <a:defRPr/>
            </a:pPr>
            <a:r>
              <a:rPr lang="pt-BR" sz="1400" b="1" dirty="0" smtClean="0">
                <a:solidFill>
                  <a:srgbClr val="227485"/>
                </a:solidFill>
                <a:latin typeface="Calibri" pitchFamily="34" charset="0"/>
                <a:cs typeface="+mn-cs"/>
              </a:rPr>
              <a:t>Citar os </a:t>
            </a:r>
            <a:r>
              <a:rPr lang="pt-BR" sz="1400" b="1" dirty="0">
                <a:solidFill>
                  <a:srgbClr val="227485"/>
                </a:solidFill>
                <a:latin typeface="Calibri" pitchFamily="34" charset="0"/>
                <a:cs typeface="+mn-cs"/>
              </a:rPr>
              <a:t>casos e artigos </a:t>
            </a:r>
            <a:r>
              <a:rPr lang="pt-BR" sz="1400" b="1" dirty="0" smtClean="0">
                <a:solidFill>
                  <a:srgbClr val="227485"/>
                </a:solidFill>
                <a:latin typeface="Calibri" pitchFamily="34" charset="0"/>
                <a:cs typeface="+mn-cs"/>
              </a:rPr>
              <a:t>da disciplina </a:t>
            </a:r>
            <a:r>
              <a:rPr lang="pt-BR" sz="1400" b="1" dirty="0">
                <a:solidFill>
                  <a:srgbClr val="227485"/>
                </a:solidFill>
                <a:latin typeface="Calibri" pitchFamily="34" charset="0"/>
                <a:cs typeface="+mn-cs"/>
              </a:rPr>
              <a:t>e explicar a sua relevância </a:t>
            </a:r>
            <a:r>
              <a:rPr lang="pt-BR" sz="1400" b="1" dirty="0" smtClean="0">
                <a:solidFill>
                  <a:srgbClr val="227485"/>
                </a:solidFill>
                <a:latin typeface="Calibri" pitchFamily="34" charset="0"/>
                <a:cs typeface="+mn-cs"/>
              </a:rPr>
              <a:t>em termos de conteúdo;</a:t>
            </a:r>
          </a:p>
          <a:p>
            <a:pPr algn="just" eaLnBrk="1" hangingPunct="1">
              <a:defRPr/>
            </a:pPr>
            <a:r>
              <a:rPr lang="pt-BR" sz="1400" b="1" dirty="0" smtClean="0">
                <a:solidFill>
                  <a:srgbClr val="227485"/>
                </a:solidFill>
                <a:latin typeface="Calibri" pitchFamily="34" charset="0"/>
                <a:cs typeface="+mn-cs"/>
              </a:rPr>
              <a:t>Explicar </a:t>
            </a:r>
            <a:r>
              <a:rPr lang="pt-BR" sz="1400" b="1" dirty="0">
                <a:solidFill>
                  <a:srgbClr val="227485"/>
                </a:solidFill>
                <a:latin typeface="Calibri" pitchFamily="34" charset="0"/>
                <a:cs typeface="+mn-cs"/>
              </a:rPr>
              <a:t>a ordem em que os casos e artigos serão discutidos </a:t>
            </a:r>
            <a:r>
              <a:rPr lang="pt-BR" sz="1400" b="1" dirty="0" smtClean="0">
                <a:solidFill>
                  <a:srgbClr val="227485"/>
                </a:solidFill>
                <a:latin typeface="Calibri" pitchFamily="34" charset="0"/>
                <a:cs typeface="+mn-cs"/>
              </a:rPr>
              <a:t>e relacioná-los </a:t>
            </a:r>
            <a:r>
              <a:rPr lang="pt-BR" sz="1400" b="1" dirty="0">
                <a:solidFill>
                  <a:srgbClr val="227485"/>
                </a:solidFill>
                <a:latin typeface="Calibri" pitchFamily="34" charset="0"/>
                <a:cs typeface="+mn-cs"/>
              </a:rPr>
              <a:t>aos tópicos estudados</a:t>
            </a:r>
            <a:r>
              <a:rPr lang="pt-BR" sz="1400" b="1" dirty="0" smtClean="0">
                <a:solidFill>
                  <a:srgbClr val="227485"/>
                </a:solidFill>
                <a:latin typeface="Calibri" pitchFamily="34" charset="0"/>
                <a:cs typeface="+mn-cs"/>
              </a:rPr>
              <a:t>.</a:t>
            </a:r>
          </a:p>
          <a:p>
            <a:pPr algn="just" eaLnBrk="1" hangingPunct="1">
              <a:defRPr/>
            </a:pPr>
            <a:r>
              <a:rPr lang="pt-BR" sz="1400" b="1" dirty="0">
                <a:solidFill>
                  <a:srgbClr val="227485"/>
                </a:solidFill>
                <a:latin typeface="Calibri" pitchFamily="34" charset="0"/>
                <a:cs typeface="+mn-cs"/>
              </a:rPr>
              <a:t>Incentivar a leitura dos casos e artigos </a:t>
            </a:r>
            <a:r>
              <a:rPr lang="pt-BR" sz="1400" b="1" dirty="0" smtClean="0">
                <a:solidFill>
                  <a:srgbClr val="227485"/>
                </a:solidFill>
                <a:latin typeface="Calibri" pitchFamily="34" charset="0"/>
                <a:cs typeface="+mn-cs"/>
              </a:rPr>
              <a:t>para o melhor desempenho discente;</a:t>
            </a:r>
            <a:endParaRPr lang="pt-BR" sz="1400" b="1" dirty="0">
              <a:solidFill>
                <a:srgbClr val="227485"/>
              </a:solidFill>
              <a:latin typeface="Calibri" pitchFamily="34" charset="0"/>
              <a:cs typeface="+mn-cs"/>
            </a:endParaRPr>
          </a:p>
          <a:p>
            <a:pPr algn="just" eaLnBrk="1" hangingPunct="1">
              <a:defRPr/>
            </a:pPr>
            <a:r>
              <a:rPr lang="pt-BR" sz="1400" b="1" dirty="0" smtClean="0">
                <a:solidFill>
                  <a:srgbClr val="227485"/>
                </a:solidFill>
                <a:latin typeface="Calibri" pitchFamily="34" charset="0"/>
                <a:cs typeface="+mn-cs"/>
              </a:rPr>
              <a:t>Orientar a leitura do material fora de sala de aula, sendo entre 20 a 30 minutos para o artigo e cerca de 1 hora para o caso;</a:t>
            </a:r>
            <a:endParaRPr lang="pt-BR" sz="1400" b="1" dirty="0">
              <a:solidFill>
                <a:srgbClr val="227485"/>
              </a:solidFill>
              <a:latin typeface="Calibri" pitchFamily="34" charset="0"/>
              <a:cs typeface="+mn-cs"/>
            </a:endParaRPr>
          </a:p>
          <a:p>
            <a:pPr algn="just" eaLnBrk="1" hangingPunct="1">
              <a:defRPr/>
            </a:pPr>
            <a:r>
              <a:rPr lang="pt-BR" sz="1400" b="1" dirty="0">
                <a:solidFill>
                  <a:srgbClr val="227485"/>
                </a:solidFill>
                <a:latin typeface="Calibri" pitchFamily="34" charset="0"/>
                <a:cs typeface="+mn-cs"/>
              </a:rPr>
              <a:t>Apresentação de conteúdos relevantes e significativos de forma contextualizada através de uma perspectiva prática para o </a:t>
            </a:r>
            <a:r>
              <a:rPr lang="pt-BR" sz="1400" b="1" dirty="0" smtClean="0">
                <a:solidFill>
                  <a:srgbClr val="227485"/>
                </a:solidFill>
                <a:latin typeface="Calibri" pitchFamily="34" charset="0"/>
                <a:cs typeface="+mn-cs"/>
              </a:rPr>
              <a:t>aluno;</a:t>
            </a:r>
          </a:p>
          <a:p>
            <a:pPr algn="just" eaLnBrk="1" hangingPunct="1">
              <a:defRPr/>
            </a:pPr>
            <a:r>
              <a:rPr lang="pt-BR" sz="1400" b="1" dirty="0">
                <a:solidFill>
                  <a:srgbClr val="227485"/>
                </a:solidFill>
                <a:latin typeface="Calibri" pitchFamily="34" charset="0"/>
                <a:cs typeface="+mn-cs"/>
              </a:rPr>
              <a:t>Finalizar a aula com os pontos chaves e questões importantes</a:t>
            </a:r>
            <a:r>
              <a:rPr lang="pt-BR" sz="1400" b="1" dirty="0" smtClean="0">
                <a:solidFill>
                  <a:srgbClr val="227485"/>
                </a:solidFill>
                <a:latin typeface="Calibri" pitchFamily="34" charset="0"/>
                <a:cs typeface="+mn-cs"/>
              </a:rPr>
              <a:t>.</a:t>
            </a:r>
            <a:endParaRPr lang="pt-BR" sz="1400" b="1" dirty="0">
              <a:solidFill>
                <a:srgbClr val="227485"/>
              </a:solidFill>
              <a:latin typeface="Calibri" pitchFamily="34" charset="0"/>
              <a:cs typeface="+mn-cs"/>
            </a:endParaRPr>
          </a:p>
          <a:p>
            <a:pPr algn="just" eaLnBrk="1" hangingPunct="1">
              <a:defRPr/>
            </a:pPr>
            <a:endParaRPr lang="pt-BR" sz="1400" b="1" dirty="0">
              <a:solidFill>
                <a:srgbClr val="227485"/>
              </a:solidFill>
              <a:latin typeface="Calibri" pitchFamily="34" charset="0"/>
              <a:cs typeface="+mn-cs"/>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spTree>
    <p:extLst>
      <p:ext uri="{BB962C8B-B14F-4D97-AF65-F5344CB8AC3E}">
        <p14:creationId xmlns:p14="http://schemas.microsoft.com/office/powerpoint/2010/main" val="4082630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76238" y="599769"/>
            <a:ext cx="8280400" cy="44640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None/>
              <a:defRPr/>
            </a:pPr>
            <a:endParaRPr lang="pt-BR" sz="1400" b="1" dirty="0">
              <a:solidFill>
                <a:srgbClr val="227485"/>
              </a:solidFill>
              <a:latin typeface="Calibri" pitchFamily="34" charset="0"/>
              <a:cs typeface="+mn-cs"/>
            </a:endParaRPr>
          </a:p>
          <a:p>
            <a:pPr marL="0" lvl="1" indent="457200" algn="just" eaLnBrk="1" hangingPunct="1">
              <a:buNone/>
              <a:defRPr/>
            </a:pPr>
            <a:r>
              <a:rPr lang="pt-BR" sz="1400" b="1" dirty="0">
                <a:solidFill>
                  <a:srgbClr val="227485"/>
                </a:solidFill>
                <a:latin typeface="Calibri" pitchFamily="34" charset="0"/>
              </a:rPr>
              <a:t>Como já vimos na primeira parte deste PIQ, a partir de importantes pesquisas realizadas com nosso público e com os investimentos feitos pela Estácio, adotamos no novo modelo de cursos de pós-graduação a metodologia de estudo de caso em sala de aula. </a:t>
            </a:r>
            <a:endParaRPr lang="pt-BR" sz="1400" b="1" dirty="0" smtClean="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r>
              <a:rPr lang="pt-BR" sz="1400" b="1" dirty="0">
                <a:solidFill>
                  <a:srgbClr val="227485"/>
                </a:solidFill>
                <a:latin typeface="Calibri" pitchFamily="34" charset="0"/>
              </a:rPr>
              <a:t>É importante termos ciência de que muitos docentes já usavam essa metodologia com sucesso, o que, inclusive, foi evidenciado nas pesquisas como uma prática relevante à boa avaliação discente. </a:t>
            </a:r>
            <a:endParaRPr lang="pt-BR" sz="1400" b="1" dirty="0" smtClean="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r>
              <a:rPr lang="pt-BR" sz="1400" b="1" dirty="0">
                <a:solidFill>
                  <a:srgbClr val="227485"/>
                </a:solidFill>
                <a:latin typeface="Calibri" pitchFamily="34" charset="0"/>
              </a:rPr>
              <a:t>Esse processo, portanto, reflete a institucionalização de um modelo bem avaliado para todos os cursos, além da elaboração e disponibilização de ferramentas de aprendizagem voltadas para a facilitação da atuação docente como orientador na construção do conhecimento. </a:t>
            </a:r>
            <a:endParaRPr lang="pt-BR" sz="1400" b="1" dirty="0" smtClean="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r>
              <a:rPr lang="pt-BR" sz="1400" b="1" dirty="0">
                <a:solidFill>
                  <a:srgbClr val="227485"/>
                </a:solidFill>
                <a:latin typeface="Calibri" pitchFamily="34" charset="0"/>
              </a:rPr>
              <a:t>Trabalhar com estudos de caso e adotar uma metodologia compatível com as expectativas do nosso aluno significa uma mudança de postura por parte do docente e, também, uma reformulação espacial da dinâmica de sala de aula. </a:t>
            </a:r>
            <a:endParaRPr lang="pt-BR" sz="1400" b="1" dirty="0" smtClean="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r>
              <a:rPr lang="pt-BR" sz="1400" b="1" dirty="0" smtClean="0">
                <a:solidFill>
                  <a:srgbClr val="227485"/>
                </a:solidFill>
                <a:latin typeface="Calibri" pitchFamily="34" charset="0"/>
              </a:rPr>
              <a:t>Nos slides finais veremos, então, o que é um estudo de caso, como proceder para sua correta utilização em sala de aula e a preparação do ambiente para formação de grupos e fomento ao debate.</a:t>
            </a: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endParaRPr>
          </a:p>
          <a:p>
            <a:pPr marL="0" lvl="1" indent="457200" algn="just" eaLnBrk="1" hangingPunct="1">
              <a:buNone/>
              <a:defRPr/>
            </a:pPr>
            <a:endParaRPr lang="pt-BR" sz="1400" b="1" dirty="0">
              <a:solidFill>
                <a:srgbClr val="227485"/>
              </a:solidFill>
              <a:latin typeface="Calibri" pitchFamily="34" charset="0"/>
              <a:cs typeface="+mn-cs"/>
            </a:endParaRPr>
          </a:p>
        </p:txBody>
      </p:sp>
      <p:sp>
        <p:nvSpPr>
          <p:cNvPr id="4" name="TextBox 11"/>
          <p:cNvSpPr txBox="1">
            <a:spLocks noChangeArrowheads="1"/>
          </p:cNvSpPr>
          <p:nvPr/>
        </p:nvSpPr>
        <p:spPr bwMode="auto">
          <a:xfrm>
            <a:off x="376238" y="253659"/>
            <a:ext cx="25177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pt-BR" sz="3000" b="1" dirty="0" smtClean="0">
                <a:solidFill>
                  <a:srgbClr val="1C456B"/>
                </a:solidFill>
              </a:rPr>
              <a:t>Pós-graduação</a:t>
            </a:r>
            <a:endParaRPr lang="pt-BR" sz="3000" b="1" dirty="0">
              <a:solidFill>
                <a:srgbClr val="1C456B"/>
              </a:solidFill>
            </a:endParaRPr>
          </a:p>
        </p:txBody>
      </p:sp>
    </p:spTree>
    <p:extLst>
      <p:ext uri="{BB962C8B-B14F-4D97-AF65-F5344CB8AC3E}">
        <p14:creationId xmlns:p14="http://schemas.microsoft.com/office/powerpoint/2010/main" val="3828725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1616</TotalTime>
  <Words>2351</Words>
  <Application>Microsoft Office PowerPoint</Application>
  <PresentationFormat>Apresentação na tela (4:3)</PresentationFormat>
  <Paragraphs>388</Paragraphs>
  <Slides>29</Slides>
  <Notes>0</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GH Consultoria de Varejo Ltda.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Dgrafico GH &amp; Associados</dc:creator>
  <cp:lastModifiedBy>Carlos Santos Lacerda</cp:lastModifiedBy>
  <cp:revision>206</cp:revision>
  <dcterms:created xsi:type="dcterms:W3CDTF">2013-09-25T18:35:49Z</dcterms:created>
  <dcterms:modified xsi:type="dcterms:W3CDTF">2014-02-27T18:33:57Z</dcterms:modified>
</cp:coreProperties>
</file>